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9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0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1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22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23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24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5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notesSlides/notesSlide26.xml" ContentType="application/vnd.openxmlformats-officedocument.presentationml.notesSl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7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notesSlides/notesSlide28.xml" ContentType="application/vnd.openxmlformats-officedocument.presentationml.notesSl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29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322" r:id="rId4"/>
    <p:sldId id="323" r:id="rId5"/>
    <p:sldId id="324" r:id="rId6"/>
    <p:sldId id="325" r:id="rId7"/>
    <p:sldId id="326" r:id="rId8"/>
    <p:sldId id="348" r:id="rId9"/>
    <p:sldId id="327" r:id="rId10"/>
    <p:sldId id="349" r:id="rId11"/>
    <p:sldId id="328" r:id="rId12"/>
    <p:sldId id="350" r:id="rId13"/>
    <p:sldId id="351" r:id="rId14"/>
    <p:sldId id="329" r:id="rId15"/>
    <p:sldId id="354" r:id="rId16"/>
    <p:sldId id="330" r:id="rId17"/>
    <p:sldId id="331" r:id="rId18"/>
    <p:sldId id="332" r:id="rId19"/>
    <p:sldId id="339" r:id="rId20"/>
    <p:sldId id="279" r:id="rId21"/>
    <p:sldId id="345" r:id="rId22"/>
    <p:sldId id="355" r:id="rId23"/>
    <p:sldId id="357" r:id="rId24"/>
    <p:sldId id="333" r:id="rId25"/>
    <p:sldId id="263" r:id="rId26"/>
    <p:sldId id="358" r:id="rId27"/>
    <p:sldId id="359" r:id="rId28"/>
    <p:sldId id="364" r:id="rId29"/>
    <p:sldId id="361" r:id="rId30"/>
    <p:sldId id="362" r:id="rId31"/>
    <p:sldId id="363" r:id="rId32"/>
    <p:sldId id="365" r:id="rId33"/>
    <p:sldId id="321" r:id="rId34"/>
    <p:sldId id="272" r:id="rId35"/>
  </p:sldIdLst>
  <p:sldSz cx="9144000" cy="6858000" type="screen4x3"/>
  <p:notesSz cx="9874250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800" dirty="0" err="1"/>
              <a:t>Dochody</a:t>
            </a:r>
            <a:r>
              <a:rPr lang="en-US" sz="2800" dirty="0"/>
              <a:t> </a:t>
            </a:r>
            <a:r>
              <a:rPr lang="en-US" sz="2800" dirty="0" err="1" smtClean="0"/>
              <a:t>bieżące</a:t>
            </a:r>
            <a:r>
              <a:rPr lang="pl-PL" sz="2800" dirty="0" smtClean="0"/>
              <a:t> – struktura</a:t>
            </a:r>
            <a:endParaRPr lang="en-US" sz="28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bieżące</c:v>
                </c:pt>
              </c:strCache>
            </c:strRef>
          </c:tx>
          <c:explosion val="22"/>
          <c:dLbls>
            <c:dLbl>
              <c:idx val="0"/>
              <c:layout>
                <c:manualLayout>
                  <c:x val="-0.19061002697643914"/>
                  <c:y val="-9.49332449811024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7089656665320177"/>
                  <c:y val="-0.1308404505963776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0805146220698898E-2"/>
                  <c:y val="8.28529180778481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Arkusz1!$A$2:$A$4</c:f>
              <c:strCache>
                <c:ptCount val="3"/>
                <c:pt idx="0">
                  <c:v>Dochody własne</c:v>
                </c:pt>
                <c:pt idx="1">
                  <c:v>Subwencje</c:v>
                </c:pt>
                <c:pt idx="2">
                  <c:v>Dotacje celowe</c:v>
                </c:pt>
              </c:strCache>
            </c:strRef>
          </c:cat>
          <c:val>
            <c:numRef>
              <c:f>Arkusz1!$B$2:$B$4</c:f>
              <c:numCache>
                <c:formatCode>General</c:formatCode>
                <c:ptCount val="3"/>
                <c:pt idx="0">
                  <c:v>44.3</c:v>
                </c:pt>
                <c:pt idx="1">
                  <c:v>26.32</c:v>
                </c:pt>
                <c:pt idx="2">
                  <c:v>29.38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b="1"/>
            </a:pPr>
            <a:endParaRPr lang="pl-PL"/>
          </a:p>
        </c:txPr>
      </c:legendEntry>
      <c:layout>
        <c:manualLayout>
          <c:xMode val="edge"/>
          <c:yMode val="edge"/>
          <c:x val="0.69496963900765096"/>
          <c:y val="0.7320824537237034"/>
          <c:w val="0.27498620182135963"/>
          <c:h val="0.18637352527694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bieżące - wg źródeł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Arkusz1!$A$2:$A$8</c:f>
              <c:strCache>
                <c:ptCount val="7"/>
                <c:pt idx="0">
                  <c:v>Subwencje</c:v>
                </c:pt>
                <c:pt idx="1">
                  <c:v>Podatki i opłaty</c:v>
                </c:pt>
                <c:pt idx="2">
                  <c:v>Dochody z udziału w podatku PIT</c:v>
                </c:pt>
                <c:pt idx="3">
                  <c:v>Dotacje celowe</c:v>
                </c:pt>
                <c:pt idx="4">
                  <c:v>Dochody bieżące z majątku gminy</c:v>
                </c:pt>
                <c:pt idx="5">
                  <c:v>Pozostałe dochody</c:v>
                </c:pt>
                <c:pt idx="6">
                  <c:v>Dochody z udziału w podatku CIT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26.32</c:v>
                </c:pt>
                <c:pt idx="1">
                  <c:v>23.39</c:v>
                </c:pt>
                <c:pt idx="2">
                  <c:v>17.8</c:v>
                </c:pt>
                <c:pt idx="3">
                  <c:v>29.38</c:v>
                </c:pt>
                <c:pt idx="4">
                  <c:v>2.33</c:v>
                </c:pt>
                <c:pt idx="5">
                  <c:v>0.6</c:v>
                </c:pt>
                <c:pt idx="6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65666792"/>
        <c:axId val="365668360"/>
        <c:axId val="0"/>
      </c:bar3DChart>
      <c:catAx>
        <c:axId val="365666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365668360"/>
        <c:crosses val="autoZero"/>
        <c:auto val="1"/>
        <c:lblAlgn val="ctr"/>
        <c:lblOffset val="100"/>
        <c:noMultiLvlLbl val="0"/>
      </c:catAx>
      <c:valAx>
        <c:axId val="365668360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crossAx val="365666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Dochody majątkowe - wg źródeł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7618714329708475E-3"/>
                  <c:y val="-1.8604520947420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7300976271131626E-3"/>
                  <c:y val="-2.27388589357367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b="0"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229408718049221E-2"/>
                      <c:h val="4.975675768938035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3.968288685893346E-3"/>
                  <c:y val="-1.6537351953263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221667739858337E-2"/>
                      <c:h val="5.1823926683538239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1639995703260651E-16"/>
                  <c:y val="-1.6537351953263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Dotacje na projekty inwestycyjne</c:v>
                </c:pt>
                <c:pt idx="1">
                  <c:v>Dochody ze sprzedaży majątku</c:v>
                </c:pt>
                <c:pt idx="2">
                  <c:v>Refundacja wydatków F-szu Sołeckiego</c:v>
                </c:pt>
                <c:pt idx="3">
                  <c:v>Dochody z przekształcenia prawa użytk. wieczystego w prawo własności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57.49</c:v>
                </c:pt>
                <c:pt idx="1">
                  <c:v>35.72</c:v>
                </c:pt>
                <c:pt idx="2">
                  <c:v>5.78</c:v>
                </c:pt>
                <c:pt idx="3">
                  <c:v>1.01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17323056"/>
        <c:axId val="417322272"/>
        <c:axId val="0"/>
      </c:bar3DChart>
      <c:catAx>
        <c:axId val="417323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pl-PL"/>
          </a:p>
        </c:txPr>
        <c:crossAx val="417322272"/>
        <c:crosses val="autoZero"/>
        <c:auto val="1"/>
        <c:lblAlgn val="ctr"/>
        <c:lblOffset val="100"/>
        <c:noMultiLvlLbl val="0"/>
      </c:catAx>
      <c:valAx>
        <c:axId val="417322272"/>
        <c:scaling>
          <c:orientation val="minMax"/>
        </c:scaling>
        <c:delete val="0"/>
        <c:axPos val="l"/>
        <c:majorGridlines/>
        <c:numFmt formatCode="General" sourceLinked="0"/>
        <c:majorTickMark val="none"/>
        <c:minorTickMark val="none"/>
        <c:tickLblPos val="nextTo"/>
        <c:crossAx val="417323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l-PL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Wydatki bieżące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22206668719726E-2"/>
                  <c:y val="-1.03358449707894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15014118136408"/>
                      <c:h val="5.80254336660119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3015836909527944E-2"/>
                  <c:y val="-1.34365984620263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FD6258C-B911-4A5D-B7C8-5CA8400AEBC5}" type="VALUE">
                      <a:rPr lang="en-US" sz="1800" b="1"/>
                      <a:pPr>
                        <a:defRPr sz="1200"/>
                      </a:pPr>
                      <a:t>[WARTOŚĆ]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929294833082034"/>
                      <c:h val="5.9276152292083495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2.3809357164854238E-2"/>
                  <c:y val="-2.06716899415788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173923042158439E-2"/>
                      <c:h val="4.6873138327136167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2.698393812016802E-2"/>
                  <c:y val="-1.86045209474209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824761131530637E-2"/>
                      <c:h val="5.7208983297925606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Arkusz1!$A$2:$A$5</c:f>
              <c:strCache>
                <c:ptCount val="4"/>
                <c:pt idx="0">
                  <c:v>Wydatki jednostek budżetowych</c:v>
                </c:pt>
                <c:pt idx="1">
                  <c:v>Świadczenia na rzecz osób fizycznych</c:v>
                </c:pt>
                <c:pt idx="2">
                  <c:v>Dotacje na zadania bieżące</c:v>
                </c:pt>
                <c:pt idx="3">
                  <c:v>Potencjalne zobowiązania z tytułu poręczeń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59.07</c:v>
                </c:pt>
                <c:pt idx="1">
                  <c:v>29.74</c:v>
                </c:pt>
                <c:pt idx="2">
                  <c:v>7.89</c:v>
                </c:pt>
                <c:pt idx="3">
                  <c:v>3.22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5669144"/>
        <c:axId val="414382704"/>
        <c:axId val="0"/>
      </c:bar3DChart>
      <c:catAx>
        <c:axId val="365669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4382704"/>
        <c:crosses val="autoZero"/>
        <c:auto val="1"/>
        <c:lblAlgn val="ctr"/>
        <c:lblOffset val="100"/>
        <c:noMultiLvlLbl val="0"/>
      </c:catAx>
      <c:valAx>
        <c:axId val="41438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5669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A53010"/>
            </a:solidFill>
            <a:ln>
              <a:noFill/>
            </a:ln>
            <a:effectLst/>
            <a:sp3d/>
          </c:spPr>
          <c:invertIfNegative val="0"/>
          <c:cat>
            <c:strRef>
              <c:f>Arkusz2!$B$1:$B$11</c:f>
              <c:strCache>
                <c:ptCount val="11"/>
                <c:pt idx="0">
                  <c:v>Oświata i wychowanie</c:v>
                </c:pt>
                <c:pt idx="1">
                  <c:v>Rodzina</c:v>
                </c:pt>
                <c:pt idx="2">
                  <c:v>Pomoc społeczna</c:v>
                </c:pt>
                <c:pt idx="3">
                  <c:v>Administracja publiczna</c:v>
                </c:pt>
                <c:pt idx="4">
                  <c:v>Gospodarka komunalna i ochrona środowiska</c:v>
                </c:pt>
                <c:pt idx="5">
                  <c:v>Obsługa długu publicznego</c:v>
                </c:pt>
                <c:pt idx="6">
                  <c:v>Gospodarka mieszkaniowa</c:v>
                </c:pt>
                <c:pt idx="7">
                  <c:v>Kultura i ochrona dziedzictwa narodowego</c:v>
                </c:pt>
                <c:pt idx="8">
                  <c:v>Kultura fizyczna</c:v>
                </c:pt>
                <c:pt idx="9">
                  <c:v>Edukacyjna opieka wychowawcza</c:v>
                </c:pt>
                <c:pt idx="10">
                  <c:v>Pozostałe</c:v>
                </c:pt>
              </c:strCache>
            </c:strRef>
          </c:cat>
          <c:val>
            <c:numRef>
              <c:f>Arkusz2!$C$1:$C$11</c:f>
              <c:numCache>
                <c:formatCode>#,##0.00</c:formatCode>
                <c:ptCount val="11"/>
                <c:pt idx="0">
                  <c:v>21837561</c:v>
                </c:pt>
                <c:pt idx="1">
                  <c:v>17770590</c:v>
                </c:pt>
                <c:pt idx="2">
                  <c:v>3745709</c:v>
                </c:pt>
                <c:pt idx="3">
                  <c:v>5646750</c:v>
                </c:pt>
                <c:pt idx="4">
                  <c:v>3359841.44</c:v>
                </c:pt>
                <c:pt idx="5">
                  <c:v>2045200</c:v>
                </c:pt>
                <c:pt idx="6">
                  <c:v>1905500</c:v>
                </c:pt>
                <c:pt idx="7">
                  <c:v>1996882.04</c:v>
                </c:pt>
                <c:pt idx="8">
                  <c:v>1226596.97</c:v>
                </c:pt>
                <c:pt idx="9">
                  <c:v>1449985</c:v>
                </c:pt>
                <c:pt idx="10">
                  <c:v>2460577.5499999998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8232816"/>
        <c:axId val="417530696"/>
        <c:axId val="0"/>
      </c:bar3DChart>
      <c:catAx>
        <c:axId val="36823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530696"/>
        <c:crosses val="autoZero"/>
        <c:auto val="1"/>
        <c:lblAlgn val="ctr"/>
        <c:lblOffset val="100"/>
        <c:noMultiLvlLbl val="0"/>
      </c:catAx>
      <c:valAx>
        <c:axId val="417530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6823281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814305513042128"/>
          <c:y val="2.7747856913466797E-2"/>
          <c:w val="0.81532899592257813"/>
          <c:h val="0.6412912073227916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Arkusz2!$B$1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Arkusz2!$A$2:$A$12</c:f>
              <c:strCache>
                <c:ptCount val="11"/>
                <c:pt idx="0">
                  <c:v>Oświata i wychowanie</c:v>
                </c:pt>
                <c:pt idx="1">
                  <c:v>Pomoc społeczna</c:v>
                </c:pt>
                <c:pt idx="2">
                  <c:v>Rodzina</c:v>
                </c:pt>
                <c:pt idx="3">
                  <c:v>Administracja publiczna</c:v>
                </c:pt>
                <c:pt idx="4">
                  <c:v>Gospodarka komunalna i ochrona środowiska</c:v>
                </c:pt>
                <c:pt idx="5">
                  <c:v>Obsługa długu publicznego</c:v>
                </c:pt>
                <c:pt idx="6">
                  <c:v>Gospodarka mieszkaniowa</c:v>
                </c:pt>
                <c:pt idx="7">
                  <c:v>Kultura i ochrona dziedzictwa narodowego</c:v>
                </c:pt>
                <c:pt idx="8">
                  <c:v>Kultura fizyczna</c:v>
                </c:pt>
                <c:pt idx="9">
                  <c:v>Edukacyjna opieka wychowawcza</c:v>
                </c:pt>
                <c:pt idx="10">
                  <c:v>Pozostałe</c:v>
                </c:pt>
              </c:strCache>
            </c:strRef>
          </c:cat>
          <c:val>
            <c:numRef>
              <c:f>Arkusz2!$B$2:$B$12</c:f>
              <c:numCache>
                <c:formatCode>#,##0.00</c:formatCode>
                <c:ptCount val="11"/>
                <c:pt idx="0">
                  <c:v>21837561</c:v>
                </c:pt>
                <c:pt idx="1">
                  <c:v>3745709</c:v>
                </c:pt>
                <c:pt idx="2">
                  <c:v>17770590</c:v>
                </c:pt>
                <c:pt idx="3">
                  <c:v>5646750</c:v>
                </c:pt>
                <c:pt idx="4">
                  <c:v>3359841.44</c:v>
                </c:pt>
                <c:pt idx="5">
                  <c:v>2045200</c:v>
                </c:pt>
                <c:pt idx="6">
                  <c:v>1905500</c:v>
                </c:pt>
                <c:pt idx="7">
                  <c:v>1996882.04</c:v>
                </c:pt>
                <c:pt idx="8">
                  <c:v>1226596.97</c:v>
                </c:pt>
                <c:pt idx="9">
                  <c:v>1449985</c:v>
                </c:pt>
                <c:pt idx="10">
                  <c:v>2460577.5499999998</c:v>
                </c:pt>
              </c:numCache>
            </c:numRef>
          </c:val>
        </c:ser>
        <c:ser>
          <c:idx val="1"/>
          <c:order val="1"/>
          <c:tx>
            <c:strRef>
              <c:f>Arkusz2!$C$1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val>
            <c:numRef>
              <c:f>Arkusz2!$C$2:$C$12</c:f>
              <c:numCache>
                <c:formatCode>#,##0.00</c:formatCode>
                <c:ptCount val="11"/>
                <c:pt idx="0">
                  <c:v>21420203</c:v>
                </c:pt>
                <c:pt idx="1">
                  <c:v>9667127</c:v>
                </c:pt>
                <c:pt idx="2">
                  <c:v>0</c:v>
                </c:pt>
                <c:pt idx="3">
                  <c:v>5151926</c:v>
                </c:pt>
                <c:pt idx="4">
                  <c:v>3023929.03</c:v>
                </c:pt>
                <c:pt idx="5">
                  <c:v>2070190</c:v>
                </c:pt>
                <c:pt idx="6">
                  <c:v>1955500</c:v>
                </c:pt>
                <c:pt idx="7">
                  <c:v>1902695.04</c:v>
                </c:pt>
                <c:pt idx="8">
                  <c:v>1221595.24</c:v>
                </c:pt>
                <c:pt idx="9">
                  <c:v>1369075</c:v>
                </c:pt>
                <c:pt idx="10">
                  <c:v>2437792.69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7531088"/>
        <c:axId val="417531480"/>
        <c:axId val="362793016"/>
      </c:bar3DChart>
      <c:catAx>
        <c:axId val="417531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17531480"/>
        <c:crosses val="autoZero"/>
        <c:auto val="1"/>
        <c:lblAlgn val="ctr"/>
        <c:lblOffset val="100"/>
        <c:noMultiLvlLbl val="0"/>
      </c:catAx>
      <c:valAx>
        <c:axId val="417531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417531088"/>
        <c:crosses val="autoZero"/>
        <c:crossBetween val="between"/>
      </c:valAx>
      <c:serAx>
        <c:axId val="362793016"/>
        <c:scaling>
          <c:orientation val="minMax"/>
        </c:scaling>
        <c:delete val="0"/>
        <c:axPos val="b"/>
        <c:majorTickMark val="none"/>
        <c:minorTickMark val="none"/>
        <c:tickLblPos val="nextTo"/>
        <c:crossAx val="417531480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50"/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788F1A-3CD4-4027-A66F-D86B3C2CA47E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864E148-560E-4D07-A225-1785B81A9F0C}">
      <dgm:prSet phldrT="[Tekst]" custT="1"/>
      <dgm:spPr/>
      <dgm:t>
        <a:bodyPr/>
        <a:lstStyle/>
        <a:p>
          <a:r>
            <a:rPr lang="pl-PL" sz="2600" dirty="0" smtClean="0"/>
            <a:t>PROJEKT BUDŻETU NA ROK 2017</a:t>
          </a:r>
          <a:endParaRPr lang="pl-PL" sz="2600" dirty="0"/>
        </a:p>
      </dgm:t>
    </dgm:pt>
    <dgm:pt modelId="{1CF0B54C-F264-421C-A1C8-8213A88ACC52}" type="parTrans" cxnId="{D7AF41F1-85FC-40E4-B43E-79B72409551C}">
      <dgm:prSet/>
      <dgm:spPr/>
      <dgm:t>
        <a:bodyPr/>
        <a:lstStyle/>
        <a:p>
          <a:endParaRPr lang="pl-PL"/>
        </a:p>
      </dgm:t>
    </dgm:pt>
    <dgm:pt modelId="{18A3E438-968C-4AC4-92EB-C3EF3451D84D}" type="sibTrans" cxnId="{D7AF41F1-85FC-40E4-B43E-79B72409551C}">
      <dgm:prSet/>
      <dgm:spPr/>
      <dgm:t>
        <a:bodyPr/>
        <a:lstStyle/>
        <a:p>
          <a:endParaRPr lang="pl-PL"/>
        </a:p>
      </dgm:t>
    </dgm:pt>
    <dgm:pt modelId="{DC2A500F-CBB2-400A-ADF9-9089DFB95A2D}">
      <dgm:prSet phldrT="[Tekst]" custT="1"/>
      <dgm:spPr/>
      <dgm:t>
        <a:bodyPr/>
        <a:lstStyle/>
        <a:p>
          <a:pPr algn="just"/>
          <a:r>
            <a:rPr lang="pl-PL" sz="2000" dirty="0" smtClean="0"/>
            <a:t>Do 15 listopada 2016 r. Burmistrz Grodkowa ma obowiązek przedłożenia Radzie Miejskiej i Regionalnej Izbie Obrachunkowej projektu budżetu na 2017 rok</a:t>
          </a:r>
          <a:endParaRPr lang="pl-PL" sz="2000" dirty="0"/>
        </a:p>
      </dgm:t>
    </dgm:pt>
    <dgm:pt modelId="{63DD0631-4ADC-41FF-B764-DFFB4AC4710A}" type="parTrans" cxnId="{68C67AA5-CE31-4586-AAC2-3EE1BC0F4613}">
      <dgm:prSet/>
      <dgm:spPr/>
      <dgm:t>
        <a:bodyPr/>
        <a:lstStyle/>
        <a:p>
          <a:endParaRPr lang="pl-PL"/>
        </a:p>
      </dgm:t>
    </dgm:pt>
    <dgm:pt modelId="{ED2225AA-ADD2-4510-983C-327683171E62}" type="sibTrans" cxnId="{68C67AA5-CE31-4586-AAC2-3EE1BC0F4613}">
      <dgm:prSet/>
      <dgm:spPr/>
      <dgm:t>
        <a:bodyPr/>
        <a:lstStyle/>
        <a:p>
          <a:endParaRPr lang="pl-PL"/>
        </a:p>
      </dgm:t>
    </dgm:pt>
    <dgm:pt modelId="{B012F9DC-0AC3-429D-BBAA-E54EC994DAEB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Century Gothic" pitchFamily="34" charset="0"/>
              <a:cs typeface="Arial" pitchFamily="34" charset="0"/>
            </a:rPr>
            <a:t>Podstawą gospodarki finansowej gminy w danym roku budżetowym jest uchwała budżetowa.</a:t>
          </a:r>
          <a:endParaRPr lang="pl-PL" sz="2000" b="0" dirty="0">
            <a:latin typeface="Century Gothic" pitchFamily="34" charset="0"/>
          </a:endParaRPr>
        </a:p>
      </dgm:t>
    </dgm:pt>
    <dgm:pt modelId="{A7F889C9-BB0F-4A06-BA7C-9C9BA8092407}" type="parTrans" cxnId="{2455E5AE-791C-42C6-BC9A-B1A587DA8D3B}">
      <dgm:prSet/>
      <dgm:spPr/>
      <dgm:t>
        <a:bodyPr/>
        <a:lstStyle/>
        <a:p>
          <a:endParaRPr lang="pl-PL"/>
        </a:p>
      </dgm:t>
    </dgm:pt>
    <dgm:pt modelId="{1840699B-391A-4713-85F0-07642F53A935}" type="sibTrans" cxnId="{2455E5AE-791C-42C6-BC9A-B1A587DA8D3B}">
      <dgm:prSet/>
      <dgm:spPr/>
      <dgm:t>
        <a:bodyPr/>
        <a:lstStyle/>
        <a:p>
          <a:endParaRPr lang="pl-PL"/>
        </a:p>
      </dgm:t>
    </dgm:pt>
    <dgm:pt modelId="{90845DCA-36D9-495E-BA60-FCF02200FF7E}">
      <dgm:prSet phldrT="[Tekst]" custT="1"/>
      <dgm:spPr/>
      <dgm:t>
        <a:bodyPr/>
        <a:lstStyle/>
        <a:p>
          <a:r>
            <a:rPr lang="pl-PL" sz="2000" dirty="0" smtClean="0"/>
            <a:t>Budżetu Gminy</a:t>
          </a:r>
          <a:endParaRPr lang="pl-PL" sz="2000" dirty="0"/>
        </a:p>
      </dgm:t>
    </dgm:pt>
    <dgm:pt modelId="{03A15427-6B49-4C89-86BA-A7304C238F0B}" type="parTrans" cxnId="{D92DF977-8E18-41C0-B406-D886A3E7EE5A}">
      <dgm:prSet/>
      <dgm:spPr/>
      <dgm:t>
        <a:bodyPr/>
        <a:lstStyle/>
        <a:p>
          <a:endParaRPr lang="pl-PL"/>
        </a:p>
      </dgm:t>
    </dgm:pt>
    <dgm:pt modelId="{7D223ED8-881F-4D90-BEC5-FCDBC5D3F3C8}" type="sibTrans" cxnId="{D92DF977-8E18-41C0-B406-D886A3E7EE5A}">
      <dgm:prSet/>
      <dgm:spPr/>
      <dgm:t>
        <a:bodyPr/>
        <a:lstStyle/>
        <a:p>
          <a:endParaRPr lang="pl-PL"/>
        </a:p>
      </dgm:t>
    </dgm:pt>
    <dgm:pt modelId="{EE672751-C08B-4CD6-847E-CC8695BB79A0}">
      <dgm:prSet phldrT="[Tekst]" custT="1"/>
      <dgm:spPr/>
      <dgm:t>
        <a:bodyPr/>
        <a:lstStyle/>
        <a:p>
          <a:pPr algn="just"/>
          <a:r>
            <a:rPr lang="pl-PL" sz="2000" dirty="0" smtClean="0"/>
            <a:t>Inicjatywa w sprawie sporządzenia projektu uchwały budżetowej przysługuje wyłącznie Burmistrzowi Grodkowa (art.233 ustawy o finansach publicznych) </a:t>
          </a:r>
          <a:endParaRPr lang="pl-PL" sz="2000" dirty="0"/>
        </a:p>
      </dgm:t>
    </dgm:pt>
    <dgm:pt modelId="{B67E6B72-553C-4633-BFAF-12E4ED31BD02}" type="parTrans" cxnId="{3982C659-EF11-49BB-B7F7-2335A6A4C101}">
      <dgm:prSet/>
      <dgm:spPr/>
      <dgm:t>
        <a:bodyPr/>
        <a:lstStyle/>
        <a:p>
          <a:endParaRPr lang="pl-PL"/>
        </a:p>
      </dgm:t>
    </dgm:pt>
    <dgm:pt modelId="{AD8A491E-2977-4392-AECA-34667D50E157}" type="sibTrans" cxnId="{3982C659-EF11-49BB-B7F7-2335A6A4C101}">
      <dgm:prSet/>
      <dgm:spPr/>
      <dgm:t>
        <a:bodyPr/>
        <a:lstStyle/>
        <a:p>
          <a:endParaRPr lang="pl-PL"/>
        </a:p>
      </dgm:t>
    </dgm:pt>
    <dgm:pt modelId="{91D68E43-904C-4321-8399-DD1012961FD0}">
      <dgm:prSet phldrT="[Tekst]"/>
      <dgm:spPr/>
      <dgm:t>
        <a:bodyPr/>
        <a:lstStyle/>
        <a:p>
          <a:r>
            <a:rPr lang="pl-PL" b="0" dirty="0" smtClean="0">
              <a:latin typeface="Century Gothic" pitchFamily="34" charset="0"/>
            </a:rPr>
            <a:t>Uchwała budżetowa składa się z :</a:t>
          </a:r>
          <a:endParaRPr lang="pl-PL" b="0" dirty="0">
            <a:latin typeface="Century Gothic" pitchFamily="34" charset="0"/>
          </a:endParaRPr>
        </a:p>
      </dgm:t>
    </dgm:pt>
    <dgm:pt modelId="{0CAC873C-3D2E-4FC7-86CD-450DF03E34D3}" type="parTrans" cxnId="{EC95061E-78B2-4508-91B2-C16CE15E306B}">
      <dgm:prSet/>
      <dgm:spPr/>
      <dgm:t>
        <a:bodyPr/>
        <a:lstStyle/>
        <a:p>
          <a:endParaRPr lang="pl-PL"/>
        </a:p>
      </dgm:t>
    </dgm:pt>
    <dgm:pt modelId="{CD0A683F-A287-4142-9274-BC60FD615562}" type="sibTrans" cxnId="{EC95061E-78B2-4508-91B2-C16CE15E306B}">
      <dgm:prSet/>
      <dgm:spPr/>
      <dgm:t>
        <a:bodyPr/>
        <a:lstStyle/>
        <a:p>
          <a:endParaRPr lang="pl-PL"/>
        </a:p>
      </dgm:t>
    </dgm:pt>
    <dgm:pt modelId="{4A303B62-FFC0-46F7-A3F7-786D77BBCDD8}">
      <dgm:prSet phldrT="[Tekst]" custT="1"/>
      <dgm:spPr/>
      <dgm:t>
        <a:bodyPr/>
        <a:lstStyle/>
        <a:p>
          <a:r>
            <a:rPr lang="pl-PL" sz="2000" dirty="0" smtClean="0"/>
            <a:t>Załączników</a:t>
          </a:r>
          <a:endParaRPr lang="pl-PL" sz="2000" dirty="0"/>
        </a:p>
      </dgm:t>
    </dgm:pt>
    <dgm:pt modelId="{CABD79EE-7611-4273-89B8-D4C55F98462A}" type="parTrans" cxnId="{A064693A-237A-4C2B-9C2D-7C2056BD6336}">
      <dgm:prSet/>
      <dgm:spPr/>
      <dgm:t>
        <a:bodyPr/>
        <a:lstStyle/>
        <a:p>
          <a:endParaRPr lang="pl-PL"/>
        </a:p>
      </dgm:t>
    </dgm:pt>
    <dgm:pt modelId="{B6366BBC-DB34-4967-A871-6EC73300160F}" type="sibTrans" cxnId="{A064693A-237A-4C2B-9C2D-7C2056BD6336}">
      <dgm:prSet/>
      <dgm:spPr/>
      <dgm:t>
        <a:bodyPr/>
        <a:lstStyle/>
        <a:p>
          <a:endParaRPr lang="pl-PL"/>
        </a:p>
      </dgm:t>
    </dgm:pt>
    <dgm:pt modelId="{842C8E16-FEB0-4DA0-A6B9-055B716BCF36}" type="pres">
      <dgm:prSet presAssocID="{8F788F1A-3CD4-4027-A66F-D86B3C2CA47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4650E00-B930-4D08-A76B-8AEE5E611FDA}" type="pres">
      <dgm:prSet presAssocID="{4864E148-560E-4D07-A225-1785B81A9F0C}" presName="parentLin" presStyleCnt="0"/>
      <dgm:spPr/>
    </dgm:pt>
    <dgm:pt modelId="{EEE96046-3EBB-48BF-8817-458FCA71F73A}" type="pres">
      <dgm:prSet presAssocID="{4864E148-560E-4D07-A225-1785B81A9F0C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22342060-6DC2-4A7A-851D-B9C6D846F433}" type="pres">
      <dgm:prSet presAssocID="{4864E148-560E-4D07-A225-1785B81A9F0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3BF95B-692F-4F4A-827C-35A607242F6C}" type="pres">
      <dgm:prSet presAssocID="{4864E148-560E-4D07-A225-1785B81A9F0C}" presName="negativeSpace" presStyleCnt="0"/>
      <dgm:spPr/>
    </dgm:pt>
    <dgm:pt modelId="{F7BE62B7-FCB0-4D41-8B1F-726C999A8977}" type="pres">
      <dgm:prSet presAssocID="{4864E148-560E-4D07-A225-1785B81A9F0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75C27AC-312E-4AB4-8A38-C6D8C70D434E}" type="pres">
      <dgm:prSet presAssocID="{18A3E438-968C-4AC4-92EB-C3EF3451D84D}" presName="spaceBetweenRectangles" presStyleCnt="0"/>
      <dgm:spPr/>
    </dgm:pt>
    <dgm:pt modelId="{F9F76F97-FD1B-44FF-A227-A311370A4539}" type="pres">
      <dgm:prSet presAssocID="{B012F9DC-0AC3-429D-BBAA-E54EC994DAEB}" presName="parentLin" presStyleCnt="0"/>
      <dgm:spPr/>
    </dgm:pt>
    <dgm:pt modelId="{F9F05AE0-56C8-4D97-9B12-C9C58C99C2B1}" type="pres">
      <dgm:prSet presAssocID="{B012F9DC-0AC3-429D-BBAA-E54EC994DAEB}" presName="parentLeftMargin" presStyleLbl="node1" presStyleIdx="0" presStyleCnt="3"/>
      <dgm:spPr/>
      <dgm:t>
        <a:bodyPr/>
        <a:lstStyle/>
        <a:p>
          <a:endParaRPr lang="pl-PL"/>
        </a:p>
      </dgm:t>
    </dgm:pt>
    <dgm:pt modelId="{461CE92B-150A-4842-A00C-B627CA793C2B}" type="pres">
      <dgm:prSet presAssocID="{B012F9DC-0AC3-429D-BBAA-E54EC994DAEB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1AB1D84-1797-47DE-B454-BE4890EFB537}" type="pres">
      <dgm:prSet presAssocID="{B012F9DC-0AC3-429D-BBAA-E54EC994DAEB}" presName="negativeSpace" presStyleCnt="0"/>
      <dgm:spPr/>
    </dgm:pt>
    <dgm:pt modelId="{CEE053F1-638F-42D0-A7A4-40F77DCB1C3A}" type="pres">
      <dgm:prSet presAssocID="{B012F9DC-0AC3-429D-BBAA-E54EC994DAEB}" presName="childText" presStyleLbl="conFgAcc1" presStyleIdx="1" presStyleCnt="3">
        <dgm:presLayoutVars>
          <dgm:bulletEnabled val="1"/>
        </dgm:presLayoutVars>
      </dgm:prSet>
      <dgm:spPr/>
    </dgm:pt>
    <dgm:pt modelId="{C452441A-5FCA-4B7D-86E9-EE285CE28A82}" type="pres">
      <dgm:prSet presAssocID="{1840699B-391A-4713-85F0-07642F53A935}" presName="spaceBetweenRectangles" presStyleCnt="0"/>
      <dgm:spPr/>
    </dgm:pt>
    <dgm:pt modelId="{84B89715-B941-483C-B8B2-D71CFAB7A82D}" type="pres">
      <dgm:prSet presAssocID="{91D68E43-904C-4321-8399-DD1012961FD0}" presName="parentLin" presStyleCnt="0"/>
      <dgm:spPr/>
    </dgm:pt>
    <dgm:pt modelId="{1803080C-8B48-4EEF-B1D8-B14F503ABD77}" type="pres">
      <dgm:prSet presAssocID="{91D68E43-904C-4321-8399-DD1012961FD0}" presName="parentLeftMargin" presStyleLbl="node1" presStyleIdx="1" presStyleCnt="3"/>
      <dgm:spPr/>
      <dgm:t>
        <a:bodyPr/>
        <a:lstStyle/>
        <a:p>
          <a:endParaRPr lang="pl-PL"/>
        </a:p>
      </dgm:t>
    </dgm:pt>
    <dgm:pt modelId="{71F891F8-0D01-4F06-9987-81EFEB086317}" type="pres">
      <dgm:prSet presAssocID="{91D68E43-904C-4321-8399-DD1012961FD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DE03965-8445-4E1D-AD67-563FEBD0A254}" type="pres">
      <dgm:prSet presAssocID="{91D68E43-904C-4321-8399-DD1012961FD0}" presName="negativeSpace" presStyleCnt="0"/>
      <dgm:spPr/>
    </dgm:pt>
    <dgm:pt modelId="{1E4D9978-3CAA-48F4-A28A-50AF9FFEA809}" type="pres">
      <dgm:prSet presAssocID="{91D68E43-904C-4321-8399-DD1012961FD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064693A-237A-4C2B-9C2D-7C2056BD6336}" srcId="{91D68E43-904C-4321-8399-DD1012961FD0}" destId="{4A303B62-FFC0-46F7-A3F7-786D77BBCDD8}" srcOrd="1" destOrd="0" parTransId="{CABD79EE-7611-4273-89B8-D4C55F98462A}" sibTransId="{B6366BBC-DB34-4967-A871-6EC73300160F}"/>
    <dgm:cxn modelId="{0C292302-73B5-4929-8312-60842D3603C6}" type="presOf" srcId="{B012F9DC-0AC3-429D-BBAA-E54EC994DAEB}" destId="{461CE92B-150A-4842-A00C-B627CA793C2B}" srcOrd="1" destOrd="0" presId="urn:microsoft.com/office/officeart/2005/8/layout/list1"/>
    <dgm:cxn modelId="{D92DF977-8E18-41C0-B406-D886A3E7EE5A}" srcId="{91D68E43-904C-4321-8399-DD1012961FD0}" destId="{90845DCA-36D9-495E-BA60-FCF02200FF7E}" srcOrd="0" destOrd="0" parTransId="{03A15427-6B49-4C89-86BA-A7304C238F0B}" sibTransId="{7D223ED8-881F-4D90-BEC5-FCDBC5D3F3C8}"/>
    <dgm:cxn modelId="{14F9597D-3453-49B9-8B08-861A6AA71F91}" type="presOf" srcId="{91D68E43-904C-4321-8399-DD1012961FD0}" destId="{1803080C-8B48-4EEF-B1D8-B14F503ABD77}" srcOrd="0" destOrd="0" presId="urn:microsoft.com/office/officeart/2005/8/layout/list1"/>
    <dgm:cxn modelId="{68C67AA5-CE31-4586-AAC2-3EE1BC0F4613}" srcId="{4864E148-560E-4D07-A225-1785B81A9F0C}" destId="{DC2A500F-CBB2-400A-ADF9-9089DFB95A2D}" srcOrd="0" destOrd="0" parTransId="{63DD0631-4ADC-41FF-B764-DFFB4AC4710A}" sibTransId="{ED2225AA-ADD2-4510-983C-327683171E62}"/>
    <dgm:cxn modelId="{EED3E416-65B7-4D56-9D32-C18A8B37C22D}" type="presOf" srcId="{4864E148-560E-4D07-A225-1785B81A9F0C}" destId="{EEE96046-3EBB-48BF-8817-458FCA71F73A}" srcOrd="0" destOrd="0" presId="urn:microsoft.com/office/officeart/2005/8/layout/list1"/>
    <dgm:cxn modelId="{54DA05FC-3E54-49A0-B234-BEB209077A63}" type="presOf" srcId="{4864E148-560E-4D07-A225-1785B81A9F0C}" destId="{22342060-6DC2-4A7A-851D-B9C6D846F433}" srcOrd="1" destOrd="0" presId="urn:microsoft.com/office/officeart/2005/8/layout/list1"/>
    <dgm:cxn modelId="{3982C659-EF11-49BB-B7F7-2335A6A4C101}" srcId="{4864E148-560E-4D07-A225-1785B81A9F0C}" destId="{EE672751-C08B-4CD6-847E-CC8695BB79A0}" srcOrd="1" destOrd="0" parTransId="{B67E6B72-553C-4633-BFAF-12E4ED31BD02}" sibTransId="{AD8A491E-2977-4392-AECA-34667D50E157}"/>
    <dgm:cxn modelId="{EC95061E-78B2-4508-91B2-C16CE15E306B}" srcId="{8F788F1A-3CD4-4027-A66F-D86B3C2CA47E}" destId="{91D68E43-904C-4321-8399-DD1012961FD0}" srcOrd="2" destOrd="0" parTransId="{0CAC873C-3D2E-4FC7-86CD-450DF03E34D3}" sibTransId="{CD0A683F-A287-4142-9274-BC60FD615562}"/>
    <dgm:cxn modelId="{D4731229-8436-4BB6-9EAF-3233DEB3E257}" type="presOf" srcId="{DC2A500F-CBB2-400A-ADF9-9089DFB95A2D}" destId="{F7BE62B7-FCB0-4D41-8B1F-726C999A8977}" srcOrd="0" destOrd="0" presId="urn:microsoft.com/office/officeart/2005/8/layout/list1"/>
    <dgm:cxn modelId="{2EF63A21-1886-45B8-862B-68BFC4B5646B}" type="presOf" srcId="{EE672751-C08B-4CD6-847E-CC8695BB79A0}" destId="{F7BE62B7-FCB0-4D41-8B1F-726C999A8977}" srcOrd="0" destOrd="1" presId="urn:microsoft.com/office/officeart/2005/8/layout/list1"/>
    <dgm:cxn modelId="{7C92509D-557F-4BF0-AF3F-746C405D5BD6}" type="presOf" srcId="{8F788F1A-3CD4-4027-A66F-D86B3C2CA47E}" destId="{842C8E16-FEB0-4DA0-A6B9-055B716BCF36}" srcOrd="0" destOrd="0" presId="urn:microsoft.com/office/officeart/2005/8/layout/list1"/>
    <dgm:cxn modelId="{2037150C-FE9D-471F-9B0E-D4B8F7432290}" type="presOf" srcId="{B012F9DC-0AC3-429D-BBAA-E54EC994DAEB}" destId="{F9F05AE0-56C8-4D97-9B12-C9C58C99C2B1}" srcOrd="0" destOrd="0" presId="urn:microsoft.com/office/officeart/2005/8/layout/list1"/>
    <dgm:cxn modelId="{2455E5AE-791C-42C6-BC9A-B1A587DA8D3B}" srcId="{8F788F1A-3CD4-4027-A66F-D86B3C2CA47E}" destId="{B012F9DC-0AC3-429D-BBAA-E54EC994DAEB}" srcOrd="1" destOrd="0" parTransId="{A7F889C9-BB0F-4A06-BA7C-9C9BA8092407}" sibTransId="{1840699B-391A-4713-85F0-07642F53A935}"/>
    <dgm:cxn modelId="{EF6E6399-6D06-45D1-94FD-289C0F1A5D23}" type="presOf" srcId="{91D68E43-904C-4321-8399-DD1012961FD0}" destId="{71F891F8-0D01-4F06-9987-81EFEB086317}" srcOrd="1" destOrd="0" presId="urn:microsoft.com/office/officeart/2005/8/layout/list1"/>
    <dgm:cxn modelId="{F57CDC57-88E0-4F8E-B08A-EE0E91921177}" type="presOf" srcId="{90845DCA-36D9-495E-BA60-FCF02200FF7E}" destId="{1E4D9978-3CAA-48F4-A28A-50AF9FFEA809}" srcOrd="0" destOrd="0" presId="urn:microsoft.com/office/officeart/2005/8/layout/list1"/>
    <dgm:cxn modelId="{D7AF41F1-85FC-40E4-B43E-79B72409551C}" srcId="{8F788F1A-3CD4-4027-A66F-D86B3C2CA47E}" destId="{4864E148-560E-4D07-A225-1785B81A9F0C}" srcOrd="0" destOrd="0" parTransId="{1CF0B54C-F264-421C-A1C8-8213A88ACC52}" sibTransId="{18A3E438-968C-4AC4-92EB-C3EF3451D84D}"/>
    <dgm:cxn modelId="{B2F55E9B-4912-4751-A464-4520DA8D3B80}" type="presOf" srcId="{4A303B62-FFC0-46F7-A3F7-786D77BBCDD8}" destId="{1E4D9978-3CAA-48F4-A28A-50AF9FFEA809}" srcOrd="0" destOrd="1" presId="urn:microsoft.com/office/officeart/2005/8/layout/list1"/>
    <dgm:cxn modelId="{7382A4E3-2382-47E9-8AF1-15610C049C66}" type="presParOf" srcId="{842C8E16-FEB0-4DA0-A6B9-055B716BCF36}" destId="{04650E00-B930-4D08-A76B-8AEE5E611FDA}" srcOrd="0" destOrd="0" presId="urn:microsoft.com/office/officeart/2005/8/layout/list1"/>
    <dgm:cxn modelId="{4664E140-0D48-4796-A13D-3B95A197C581}" type="presParOf" srcId="{04650E00-B930-4D08-A76B-8AEE5E611FDA}" destId="{EEE96046-3EBB-48BF-8817-458FCA71F73A}" srcOrd="0" destOrd="0" presId="urn:microsoft.com/office/officeart/2005/8/layout/list1"/>
    <dgm:cxn modelId="{59D657AE-01B0-4128-835E-BFC7A2E17327}" type="presParOf" srcId="{04650E00-B930-4D08-A76B-8AEE5E611FDA}" destId="{22342060-6DC2-4A7A-851D-B9C6D846F433}" srcOrd="1" destOrd="0" presId="urn:microsoft.com/office/officeart/2005/8/layout/list1"/>
    <dgm:cxn modelId="{69C47DE9-5CF9-49EB-B701-3BFFD9349029}" type="presParOf" srcId="{842C8E16-FEB0-4DA0-A6B9-055B716BCF36}" destId="{5A3BF95B-692F-4F4A-827C-35A607242F6C}" srcOrd="1" destOrd="0" presId="urn:microsoft.com/office/officeart/2005/8/layout/list1"/>
    <dgm:cxn modelId="{B8FD6CAB-D09F-4E28-9399-C465F57F865C}" type="presParOf" srcId="{842C8E16-FEB0-4DA0-A6B9-055B716BCF36}" destId="{F7BE62B7-FCB0-4D41-8B1F-726C999A8977}" srcOrd="2" destOrd="0" presId="urn:microsoft.com/office/officeart/2005/8/layout/list1"/>
    <dgm:cxn modelId="{621E502E-FFAB-4BC0-A794-AEA4988CF7D9}" type="presParOf" srcId="{842C8E16-FEB0-4DA0-A6B9-055B716BCF36}" destId="{475C27AC-312E-4AB4-8A38-C6D8C70D434E}" srcOrd="3" destOrd="0" presId="urn:microsoft.com/office/officeart/2005/8/layout/list1"/>
    <dgm:cxn modelId="{37054F92-B787-4C33-985D-380691EDB40F}" type="presParOf" srcId="{842C8E16-FEB0-4DA0-A6B9-055B716BCF36}" destId="{F9F76F97-FD1B-44FF-A227-A311370A4539}" srcOrd="4" destOrd="0" presId="urn:microsoft.com/office/officeart/2005/8/layout/list1"/>
    <dgm:cxn modelId="{B2E5A4B2-9827-41F4-A77B-9EAAAF2E2297}" type="presParOf" srcId="{F9F76F97-FD1B-44FF-A227-A311370A4539}" destId="{F9F05AE0-56C8-4D97-9B12-C9C58C99C2B1}" srcOrd="0" destOrd="0" presId="urn:microsoft.com/office/officeart/2005/8/layout/list1"/>
    <dgm:cxn modelId="{D133D45E-415E-4784-ADA5-E1C93E35A393}" type="presParOf" srcId="{F9F76F97-FD1B-44FF-A227-A311370A4539}" destId="{461CE92B-150A-4842-A00C-B627CA793C2B}" srcOrd="1" destOrd="0" presId="urn:microsoft.com/office/officeart/2005/8/layout/list1"/>
    <dgm:cxn modelId="{BBEE0D01-8395-4F1C-B0C9-50B7A08F722D}" type="presParOf" srcId="{842C8E16-FEB0-4DA0-A6B9-055B716BCF36}" destId="{31AB1D84-1797-47DE-B454-BE4890EFB537}" srcOrd="5" destOrd="0" presId="urn:microsoft.com/office/officeart/2005/8/layout/list1"/>
    <dgm:cxn modelId="{6DA841A7-C21C-46C1-9D52-8E0636E49052}" type="presParOf" srcId="{842C8E16-FEB0-4DA0-A6B9-055B716BCF36}" destId="{CEE053F1-638F-42D0-A7A4-40F77DCB1C3A}" srcOrd="6" destOrd="0" presId="urn:microsoft.com/office/officeart/2005/8/layout/list1"/>
    <dgm:cxn modelId="{53E95B35-589B-4A33-9B91-4F941E160CA7}" type="presParOf" srcId="{842C8E16-FEB0-4DA0-A6B9-055B716BCF36}" destId="{C452441A-5FCA-4B7D-86E9-EE285CE28A82}" srcOrd="7" destOrd="0" presId="urn:microsoft.com/office/officeart/2005/8/layout/list1"/>
    <dgm:cxn modelId="{A2B5F885-BF9B-4318-BE32-57F7B3D373F8}" type="presParOf" srcId="{842C8E16-FEB0-4DA0-A6B9-055B716BCF36}" destId="{84B89715-B941-483C-B8B2-D71CFAB7A82D}" srcOrd="8" destOrd="0" presId="urn:microsoft.com/office/officeart/2005/8/layout/list1"/>
    <dgm:cxn modelId="{4CD65D44-E811-4502-BFE1-A6461F504594}" type="presParOf" srcId="{84B89715-B941-483C-B8B2-D71CFAB7A82D}" destId="{1803080C-8B48-4EEF-B1D8-B14F503ABD77}" srcOrd="0" destOrd="0" presId="urn:microsoft.com/office/officeart/2005/8/layout/list1"/>
    <dgm:cxn modelId="{68FDB234-DE65-4EED-9F30-D5562650EFC5}" type="presParOf" srcId="{84B89715-B941-483C-B8B2-D71CFAB7A82D}" destId="{71F891F8-0D01-4F06-9987-81EFEB086317}" srcOrd="1" destOrd="0" presId="urn:microsoft.com/office/officeart/2005/8/layout/list1"/>
    <dgm:cxn modelId="{DC94B4BB-81DA-4C2E-AE82-FE67CE2F9ABF}" type="presParOf" srcId="{842C8E16-FEB0-4DA0-A6B9-055B716BCF36}" destId="{FDE03965-8445-4E1D-AD67-563FEBD0A254}" srcOrd="9" destOrd="0" presId="urn:microsoft.com/office/officeart/2005/8/layout/list1"/>
    <dgm:cxn modelId="{06B799D8-D3B4-4C79-B4B2-EF43B9ACA1DB}" type="presParOf" srcId="{842C8E16-FEB0-4DA0-A6B9-055B716BCF36}" destId="{1E4D9978-3CAA-48F4-A28A-50AF9FFEA80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65C3D0A3-6653-4252-BB41-EB48AD1D145C}" type="presOf" srcId="{8E83B342-383F-4BF0-9F4B-A559F3D06E74}" destId="{22155381-2DAD-41D9-B230-7966C75BCE3B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pPr algn="l"/>
          <a:r>
            <a:rPr lang="pl-PL" sz="3200" b="1" dirty="0" smtClean="0">
              <a:latin typeface="+mn-lt"/>
            </a:rPr>
            <a:t>DOCHODY MAJĄTKOWE (wg źródeł)</a:t>
          </a:r>
          <a:br>
            <a:rPr lang="pl-PL" sz="3200" b="1" dirty="0" smtClean="0">
              <a:latin typeface="+mn-lt"/>
            </a:rPr>
          </a:br>
          <a:r>
            <a:rPr lang="pl-PL" sz="3200" b="1" dirty="0" smtClean="0">
              <a:latin typeface="+mn-lt"/>
            </a:rPr>
            <a:t>1.400.194,00 zł, w tym :</a:t>
          </a:r>
          <a:endParaRPr lang="pl-PL" sz="2000" b="1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pl-PL" sz="2000" b="1" dirty="0" smtClean="0">
              <a:latin typeface="Arial" pitchFamily="34" charset="0"/>
              <a:cs typeface="Arial" pitchFamily="34" charset="0"/>
            </a:rPr>
            <a:t>Dochody ze sprzedaży majątku              500.100,00 zł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1.107.177,00 zł      spadek o 607.077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Dotacje na projekty inwestycyjne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    805.009,00 zł</a:t>
          </a:r>
          <a:b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1.355.179,45 zł    spadek o 550.170,45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Refundacja wydatków F-uszu Sołeckiego 80.985,00 zł</a:t>
          </a:r>
          <a:b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105.558,60 zł        spadek o 24.573,60 zł</a:t>
          </a:r>
          <a:endParaRPr lang="pl-PL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 przekształcenia prawa użytkowania wieczystego w prawo własności</a:t>
          </a: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                 14</a:t>
          </a:r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.100,00 zł</a:t>
          </a:r>
          <a:r>
            <a:rPr lang="pl-PL" sz="18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8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dirty="0" smtClean="0">
              <a:latin typeface="Arial" pitchFamily="34" charset="0"/>
              <a:cs typeface="Arial" pitchFamily="34" charset="0"/>
            </a:rPr>
          </a:br>
          <a:r>
            <a:rPr lang="pl-PL" sz="2000" dirty="0" smtClean="0">
              <a:latin typeface="Arial" pitchFamily="34" charset="0"/>
              <a:cs typeface="Arial" pitchFamily="34" charset="0"/>
            </a:rPr>
            <a:t>37.850,00 zł        spadek o 23.750 zł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6B8E150-0E20-4C4E-971D-2D49351C27A8}" type="presOf" srcId="{65867A20-76E5-43D4-87A0-95F9BD037949}" destId="{9227B5D7-62F8-47FF-A682-4C825A7A0EF1}" srcOrd="0" destOrd="0" presId="urn:microsoft.com/office/officeart/2005/8/layout/cycle6"/>
    <dgm:cxn modelId="{3C0B8758-414C-43B0-83BC-00BB0CE6601F}" type="presOf" srcId="{8E83B342-383F-4BF0-9F4B-A559F3D06E74}" destId="{22155381-2DAD-41D9-B230-7966C75BCE3B}" srcOrd="0" destOrd="0" presId="urn:microsoft.com/office/officeart/2005/8/layout/cycle6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AC28B0F3-A6FA-426A-9E61-992D585946B5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pPr algn="ctr"/>
          <a:r>
            <a:rPr lang="pl-PL" sz="3200" b="1" dirty="0" smtClean="0">
              <a:latin typeface="+mn-lt"/>
            </a:rPr>
            <a:t>DOCHODY OGÓŁEM NA 2017 ROK</a:t>
          </a:r>
          <a:br>
            <a:rPr lang="pl-PL" sz="3200" b="1" dirty="0" smtClean="0">
              <a:latin typeface="+mn-lt"/>
            </a:rPr>
          </a:br>
          <a:r>
            <a:rPr lang="pl-PL" sz="3200" b="1" dirty="0" smtClean="0">
              <a:latin typeface="+mn-lt"/>
            </a:rPr>
            <a:t>68.892.560,00 zł, w tym :</a:t>
          </a:r>
          <a:endParaRPr lang="pl-PL" sz="2000" b="1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pl-PL" sz="2000" b="1" dirty="0" smtClean="0">
              <a:latin typeface="Arial" pitchFamily="34" charset="0"/>
              <a:cs typeface="Arial" pitchFamily="34" charset="0"/>
            </a:rPr>
            <a:t>Dochody bieżące     		             67.492.366,00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Plan na 2016 r.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51.951.135,00 zł      wzrost  o 15.541.231,00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63.761.096,17 zł      wzrost o    3.731.269,83 zł</a:t>
          </a:r>
        </a:p>
        <a:p>
          <a:pPr algn="l"/>
          <a:r>
            <a:rPr lang="pl-PL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Dochody majątkowe		              1.400.194,00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Plan na 2016 r.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5.146.438,00 zł        spadek  o  3.746.244,00 zł</a:t>
          </a:r>
        </a:p>
        <a:p>
          <a:pPr algn="l"/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dirty="0" smtClean="0">
              <a:latin typeface="Arial" panose="020B0604020202020204" pitchFamily="34" charset="0"/>
              <a:cs typeface="Arial" panose="020B0604020202020204" pitchFamily="34" charset="0"/>
            </a:rPr>
            <a:t>2.605.765,05 zł        spadek o 1.205.571,05 zł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DD33700-8468-4B22-AE67-474158A4BE7C}" type="presOf" srcId="{65867A20-76E5-43D4-87A0-95F9BD037949}" destId="{9227B5D7-62F8-47FF-A682-4C825A7A0EF1}" srcOrd="0" destOrd="0" presId="urn:microsoft.com/office/officeart/2005/8/layout/cycle6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8751947B-5B98-4650-BBB9-75D756951DD3}" type="presOf" srcId="{8E83B342-383F-4BF0-9F4B-A559F3D06E74}" destId="{22155381-2DAD-41D9-B230-7966C75BCE3B}" srcOrd="0" destOrd="0" presId="urn:microsoft.com/office/officeart/2005/8/layout/cycle6"/>
    <dgm:cxn modelId="{D2ECCDA0-A739-4963-AE2E-B17980B60BFB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410147-7F84-4BB7-9FE7-565146429473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13149A7-C32F-4CC0-B52D-026BD52B519A}">
      <dgm:prSet phldrT="[Tekst]"/>
      <dgm:spPr/>
      <dgm:t>
        <a:bodyPr/>
        <a:lstStyle/>
        <a:p>
          <a:r>
            <a:rPr lang="pl-PL" dirty="0" smtClean="0"/>
            <a:t>DOCHODY OGÓŁEM </a:t>
          </a:r>
          <a:r>
            <a:rPr lang="pl-PL" b="1" dirty="0" smtClean="0"/>
            <a:t>68.892.560 ZŁ  </a:t>
          </a:r>
          <a:endParaRPr lang="pl-PL" b="1" dirty="0"/>
        </a:p>
      </dgm:t>
    </dgm:pt>
    <dgm:pt modelId="{4EAA171C-4093-455B-B319-62E51B36A49C}" type="parTrans" cxnId="{82CCE8A8-5426-40B6-B2B5-0BDABB82B729}">
      <dgm:prSet/>
      <dgm:spPr/>
      <dgm:t>
        <a:bodyPr/>
        <a:lstStyle/>
        <a:p>
          <a:endParaRPr lang="pl-PL"/>
        </a:p>
      </dgm:t>
    </dgm:pt>
    <dgm:pt modelId="{B51378B1-3D09-44BE-B89D-9AB4781983A6}" type="sibTrans" cxnId="{82CCE8A8-5426-40B6-B2B5-0BDABB82B729}">
      <dgm:prSet/>
      <dgm:spPr/>
      <dgm:t>
        <a:bodyPr/>
        <a:lstStyle/>
        <a:p>
          <a:endParaRPr lang="pl-PL"/>
        </a:p>
      </dgm:t>
    </dgm:pt>
    <dgm:pt modelId="{63DFF0A5-B66D-4610-A95E-756B14D40178}">
      <dgm:prSet phldrT="[Tekst]" custT="1"/>
      <dgm:spPr/>
      <dgm:t>
        <a:bodyPr/>
        <a:lstStyle/>
        <a:p>
          <a:r>
            <a:rPr lang="pl-PL" sz="2400" dirty="0" smtClean="0"/>
            <a:t>DOCHODY BIEŻĄCE</a:t>
          </a:r>
          <a:br>
            <a:rPr lang="pl-PL" sz="2400" dirty="0" smtClean="0"/>
          </a:br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b="1" dirty="0" smtClean="0"/>
            <a:t>67.492.366 ZŁ</a:t>
          </a:r>
          <a:endParaRPr lang="pl-PL" sz="2400" b="1" dirty="0"/>
        </a:p>
      </dgm:t>
    </dgm:pt>
    <dgm:pt modelId="{30357802-536A-4A54-BCC3-1A23E384A3CB}" type="parTrans" cxnId="{50F10F1C-585D-416A-A306-92407B81DAE6}">
      <dgm:prSet/>
      <dgm:spPr/>
      <dgm:t>
        <a:bodyPr/>
        <a:lstStyle/>
        <a:p>
          <a:endParaRPr lang="pl-PL"/>
        </a:p>
      </dgm:t>
    </dgm:pt>
    <dgm:pt modelId="{68802C60-8DDB-4290-A071-73BCE20FE8F7}" type="sibTrans" cxnId="{50F10F1C-585D-416A-A306-92407B81DAE6}">
      <dgm:prSet/>
      <dgm:spPr/>
      <dgm:t>
        <a:bodyPr/>
        <a:lstStyle/>
        <a:p>
          <a:endParaRPr lang="pl-PL"/>
        </a:p>
      </dgm:t>
    </dgm:pt>
    <dgm:pt modelId="{25C3B157-30B4-4EE4-B16B-666B90882E57}">
      <dgm:prSet phldrT="[Tekst]" custT="1"/>
      <dgm:spPr/>
      <dgm:t>
        <a:bodyPr/>
        <a:lstStyle/>
        <a:p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dirty="0" smtClean="0"/>
            <a:t>DOCHODY MAJĄTKOWE</a:t>
          </a:r>
          <a:br>
            <a:rPr lang="pl-PL" sz="2400" dirty="0" smtClean="0"/>
          </a:br>
          <a:r>
            <a:rPr lang="pl-PL" sz="2400" dirty="0" smtClean="0"/>
            <a:t/>
          </a:r>
          <a:br>
            <a:rPr lang="pl-PL" sz="2400" dirty="0" smtClean="0"/>
          </a:br>
          <a:r>
            <a:rPr lang="pl-PL" sz="2400" b="1" dirty="0" smtClean="0"/>
            <a:t>1.400.194 ZŁ</a:t>
          </a:r>
          <a:r>
            <a:rPr lang="pl-PL" sz="2600" b="1" dirty="0" smtClean="0"/>
            <a:t/>
          </a:r>
          <a:br>
            <a:rPr lang="pl-PL" sz="2600" b="1" dirty="0" smtClean="0"/>
          </a:br>
          <a:endParaRPr lang="pl-PL" sz="2600" b="1" dirty="0"/>
        </a:p>
      </dgm:t>
    </dgm:pt>
    <dgm:pt modelId="{0D3552C9-6D52-470A-901D-6C7C4FB42C6F}" type="parTrans" cxnId="{2E880723-E30B-4238-96C8-D1DFE77A8BC1}">
      <dgm:prSet/>
      <dgm:spPr/>
      <dgm:t>
        <a:bodyPr/>
        <a:lstStyle/>
        <a:p>
          <a:endParaRPr lang="pl-PL"/>
        </a:p>
      </dgm:t>
    </dgm:pt>
    <dgm:pt modelId="{B8782C19-6749-4907-B20A-A8311AA1959B}" type="sibTrans" cxnId="{2E880723-E30B-4238-96C8-D1DFE77A8BC1}">
      <dgm:prSet/>
      <dgm:spPr/>
      <dgm:t>
        <a:bodyPr/>
        <a:lstStyle/>
        <a:p>
          <a:endParaRPr lang="pl-PL"/>
        </a:p>
      </dgm:t>
    </dgm:pt>
    <dgm:pt modelId="{A27C8CCB-2FD9-431F-B5DC-4CBE3BF0F7B3}" type="pres">
      <dgm:prSet presAssocID="{03410147-7F84-4BB7-9FE7-5651464294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BF31616-C803-403B-BE2A-C908918A9D77}" type="pres">
      <dgm:prSet presAssocID="{313149A7-C32F-4CC0-B52D-026BD52B519A}" presName="centerShape" presStyleLbl="node0" presStyleIdx="0" presStyleCnt="1" custScaleX="167057" custLinFactNeighborX="-1067" custLinFactNeighborY="-37334"/>
      <dgm:spPr/>
      <dgm:t>
        <a:bodyPr/>
        <a:lstStyle/>
        <a:p>
          <a:endParaRPr lang="pl-PL"/>
        </a:p>
      </dgm:t>
    </dgm:pt>
    <dgm:pt modelId="{E8B6A23B-12A2-4332-A842-78FB61F2E045}" type="pres">
      <dgm:prSet presAssocID="{30357802-536A-4A54-BCC3-1A23E384A3CB}" presName="parTrans" presStyleLbl="bgSibTrans2D1" presStyleIdx="0" presStyleCnt="2" custAng="10321343" custScaleX="31863" custLinFactNeighborX="25384" custLinFactNeighborY="-68966"/>
      <dgm:spPr/>
      <dgm:t>
        <a:bodyPr/>
        <a:lstStyle/>
        <a:p>
          <a:endParaRPr lang="pl-PL"/>
        </a:p>
      </dgm:t>
    </dgm:pt>
    <dgm:pt modelId="{0167CA2C-4366-4F45-AB33-928003BB869B}" type="pres">
      <dgm:prSet presAssocID="{63DFF0A5-B66D-4610-A95E-756B14D40178}" presName="node" presStyleLbl="node1" presStyleIdx="0" presStyleCnt="2" custRadScaleRad="77141" custRadScaleInc="-5099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F55AAB3-5545-437F-AAD6-F609B6C24132}" type="pres">
      <dgm:prSet presAssocID="{0D3552C9-6D52-470A-901D-6C7C4FB42C6F}" presName="parTrans" presStyleLbl="bgSibTrans2D1" presStyleIdx="1" presStyleCnt="2" custAng="11064953" custScaleX="32487" custLinFactNeighborX="-25347" custLinFactNeighborY="-75007"/>
      <dgm:spPr/>
      <dgm:t>
        <a:bodyPr/>
        <a:lstStyle/>
        <a:p>
          <a:endParaRPr lang="pl-PL"/>
        </a:p>
      </dgm:t>
    </dgm:pt>
    <dgm:pt modelId="{E43A5238-DE06-45EA-9D45-F0610677C3D2}" type="pres">
      <dgm:prSet presAssocID="{25C3B157-30B4-4EE4-B16B-666B90882E57}" presName="node" presStyleLbl="node1" presStyleIdx="1" presStyleCnt="2" custRadScaleRad="77105" custRadScaleInc="5099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A16D790-6AB1-4364-8427-7BBBD10ADE33}" type="presOf" srcId="{63DFF0A5-B66D-4610-A95E-756B14D40178}" destId="{0167CA2C-4366-4F45-AB33-928003BB869B}" srcOrd="0" destOrd="0" presId="urn:microsoft.com/office/officeart/2005/8/layout/radial4"/>
    <dgm:cxn modelId="{82CCE8A8-5426-40B6-B2B5-0BDABB82B729}" srcId="{03410147-7F84-4BB7-9FE7-565146429473}" destId="{313149A7-C32F-4CC0-B52D-026BD52B519A}" srcOrd="0" destOrd="0" parTransId="{4EAA171C-4093-455B-B319-62E51B36A49C}" sibTransId="{B51378B1-3D09-44BE-B89D-9AB4781983A6}"/>
    <dgm:cxn modelId="{50F10F1C-585D-416A-A306-92407B81DAE6}" srcId="{313149A7-C32F-4CC0-B52D-026BD52B519A}" destId="{63DFF0A5-B66D-4610-A95E-756B14D40178}" srcOrd="0" destOrd="0" parTransId="{30357802-536A-4A54-BCC3-1A23E384A3CB}" sibTransId="{68802C60-8DDB-4290-A071-73BCE20FE8F7}"/>
    <dgm:cxn modelId="{1A6C4AF1-409D-4AA4-A844-F16BF3BFAE3D}" type="presOf" srcId="{0D3552C9-6D52-470A-901D-6C7C4FB42C6F}" destId="{8F55AAB3-5545-437F-AAD6-F609B6C24132}" srcOrd="0" destOrd="0" presId="urn:microsoft.com/office/officeart/2005/8/layout/radial4"/>
    <dgm:cxn modelId="{0D2A8393-ACC3-4131-9B2E-1B14E340128B}" type="presOf" srcId="{313149A7-C32F-4CC0-B52D-026BD52B519A}" destId="{FBF31616-C803-403B-BE2A-C908918A9D77}" srcOrd="0" destOrd="0" presId="urn:microsoft.com/office/officeart/2005/8/layout/radial4"/>
    <dgm:cxn modelId="{23B960A3-0314-49D5-B5A4-D8DFD5FF8555}" type="presOf" srcId="{30357802-536A-4A54-BCC3-1A23E384A3CB}" destId="{E8B6A23B-12A2-4332-A842-78FB61F2E045}" srcOrd="0" destOrd="0" presId="urn:microsoft.com/office/officeart/2005/8/layout/radial4"/>
    <dgm:cxn modelId="{BE79A03A-E454-4160-A1E4-39080DE26143}" type="presOf" srcId="{25C3B157-30B4-4EE4-B16B-666B90882E57}" destId="{E43A5238-DE06-45EA-9D45-F0610677C3D2}" srcOrd="0" destOrd="0" presId="urn:microsoft.com/office/officeart/2005/8/layout/radial4"/>
    <dgm:cxn modelId="{C6FE42E2-CFD1-4866-A8FC-1A71990C91C3}" type="presOf" srcId="{03410147-7F84-4BB7-9FE7-565146429473}" destId="{A27C8CCB-2FD9-431F-B5DC-4CBE3BF0F7B3}" srcOrd="0" destOrd="0" presId="urn:microsoft.com/office/officeart/2005/8/layout/radial4"/>
    <dgm:cxn modelId="{2E880723-E30B-4238-96C8-D1DFE77A8BC1}" srcId="{313149A7-C32F-4CC0-B52D-026BD52B519A}" destId="{25C3B157-30B4-4EE4-B16B-666B90882E57}" srcOrd="1" destOrd="0" parTransId="{0D3552C9-6D52-470A-901D-6C7C4FB42C6F}" sibTransId="{B8782C19-6749-4907-B20A-A8311AA1959B}"/>
    <dgm:cxn modelId="{0D3C4E60-0452-476F-A699-A2928F2B2C9A}" type="presParOf" srcId="{A27C8CCB-2FD9-431F-B5DC-4CBE3BF0F7B3}" destId="{FBF31616-C803-403B-BE2A-C908918A9D77}" srcOrd="0" destOrd="0" presId="urn:microsoft.com/office/officeart/2005/8/layout/radial4"/>
    <dgm:cxn modelId="{9F03C563-4F21-499D-883D-3DE6415B6A55}" type="presParOf" srcId="{A27C8CCB-2FD9-431F-B5DC-4CBE3BF0F7B3}" destId="{E8B6A23B-12A2-4332-A842-78FB61F2E045}" srcOrd="1" destOrd="0" presId="urn:microsoft.com/office/officeart/2005/8/layout/radial4"/>
    <dgm:cxn modelId="{54DFB63C-44B8-48FE-9F06-38066AEDCE20}" type="presParOf" srcId="{A27C8CCB-2FD9-431F-B5DC-4CBE3BF0F7B3}" destId="{0167CA2C-4366-4F45-AB33-928003BB869B}" srcOrd="2" destOrd="0" presId="urn:microsoft.com/office/officeart/2005/8/layout/radial4"/>
    <dgm:cxn modelId="{2619BB14-94AF-4A83-B1F1-78ADD09D476A}" type="presParOf" srcId="{A27C8CCB-2FD9-431F-B5DC-4CBE3BF0F7B3}" destId="{8F55AAB3-5545-437F-AAD6-F609B6C24132}" srcOrd="3" destOrd="0" presId="urn:microsoft.com/office/officeart/2005/8/layout/radial4"/>
    <dgm:cxn modelId="{39639337-216E-4A99-A17E-30272D79E2FF}" type="presParOf" srcId="{A27C8CCB-2FD9-431F-B5DC-4CBE3BF0F7B3}" destId="{E43A5238-DE06-45EA-9D45-F0610677C3D2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4312DFB-550F-471F-9B31-3C3613C47FE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7FB91F9-7EE9-4745-A65C-B012AFADEC2F}">
      <dgm:prSet phldrT="[Tekst]"/>
      <dgm:spPr/>
      <dgm:t>
        <a:bodyPr/>
        <a:lstStyle/>
        <a:p>
          <a:pPr algn="ctr"/>
          <a: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Wynik operacyjny </a:t>
          </a:r>
          <a:b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</a:br>
          <a:r>
            <a:rPr lang="pl-PL" b="1" u="none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  4.047.173 zł:</a:t>
          </a:r>
          <a:endParaRPr lang="pl-PL" u="none" dirty="0">
            <a:solidFill>
              <a:schemeClr val="bg1"/>
            </a:solidFill>
          </a:endParaRPr>
        </a:p>
      </dgm:t>
    </dgm:pt>
    <dgm:pt modelId="{FB3911BB-AA90-4EAC-B314-238E971BCD43}" type="parTrans" cxnId="{F59D3E1A-7D1D-4744-985B-52E886A904E9}">
      <dgm:prSet/>
      <dgm:spPr/>
      <dgm:t>
        <a:bodyPr/>
        <a:lstStyle/>
        <a:p>
          <a:endParaRPr lang="pl-PL"/>
        </a:p>
      </dgm:t>
    </dgm:pt>
    <dgm:pt modelId="{B5DA7543-24B5-472D-9F86-720F70DF02FB}" type="sibTrans" cxnId="{F59D3E1A-7D1D-4744-985B-52E886A904E9}">
      <dgm:prSet/>
      <dgm:spPr/>
      <dgm:t>
        <a:bodyPr/>
        <a:lstStyle/>
        <a:p>
          <a:endParaRPr lang="pl-PL"/>
        </a:p>
      </dgm:t>
    </dgm:pt>
    <dgm:pt modelId="{4F869AEC-E934-493B-BF7B-60C414352BF9}">
      <dgm:prSet phldrT="[Tekst]" custT="1"/>
      <dgm:spPr/>
      <dgm:t>
        <a:bodyPr/>
        <a:lstStyle/>
        <a:p>
          <a:pPr algn="l"/>
          <a:r>
            <a:rPr lang="pl-PL" sz="3200" u="none" dirty="0" smtClean="0">
              <a:solidFill>
                <a:schemeClr val="tx1"/>
              </a:solidFill>
            </a:rPr>
            <a:t>Dochody bieżące   67.492.366,00 zł	</a:t>
          </a:r>
          <a:endParaRPr lang="pl-PL" sz="3200" u="none" dirty="0">
            <a:solidFill>
              <a:schemeClr val="tx1"/>
            </a:solidFill>
          </a:endParaRPr>
        </a:p>
      </dgm:t>
    </dgm:pt>
    <dgm:pt modelId="{5A97D8D9-5BB8-4F6B-BED7-721272D09792}" type="parTrans" cxnId="{C4AF496A-50D0-4B3A-9CF9-4D66E26A021F}">
      <dgm:prSet/>
      <dgm:spPr/>
      <dgm:t>
        <a:bodyPr/>
        <a:lstStyle/>
        <a:p>
          <a:endParaRPr lang="pl-PL"/>
        </a:p>
      </dgm:t>
    </dgm:pt>
    <dgm:pt modelId="{9F060C4E-CFF9-469B-B261-7AB7F6848F65}" type="sibTrans" cxnId="{C4AF496A-50D0-4B3A-9CF9-4D66E26A021F}">
      <dgm:prSet/>
      <dgm:spPr/>
      <dgm:t>
        <a:bodyPr/>
        <a:lstStyle/>
        <a:p>
          <a:endParaRPr lang="pl-PL"/>
        </a:p>
      </dgm:t>
    </dgm:pt>
    <dgm:pt modelId="{5C7E7611-7A97-4067-BDDE-2CE337C3FA80}">
      <dgm:prSet phldrT="[Tekst]" custT="1"/>
      <dgm:spPr/>
      <dgm:t>
        <a:bodyPr/>
        <a:lstStyle/>
        <a:p>
          <a:pPr algn="l"/>
          <a:r>
            <a:rPr lang="pl-PL" sz="3200" u="none" dirty="0" smtClean="0">
              <a:solidFill>
                <a:schemeClr val="tx1"/>
              </a:solidFill>
            </a:rPr>
            <a:t>Wydatki bieżące     </a:t>
          </a:r>
          <a:r>
            <a:rPr lang="pl-PL" sz="3200" b="0" u="none" dirty="0" smtClean="0">
              <a:solidFill>
                <a:schemeClr val="tx1"/>
              </a:solidFill>
            </a:rPr>
            <a:t>63.445.193,00 zł </a:t>
          </a:r>
          <a:endParaRPr lang="pl-PL" sz="3200" u="none" dirty="0">
            <a:solidFill>
              <a:schemeClr val="tx1"/>
            </a:solidFill>
          </a:endParaRPr>
        </a:p>
      </dgm:t>
    </dgm:pt>
    <dgm:pt modelId="{82F06AE7-D85A-44AD-8753-DED5D3A99297}" type="parTrans" cxnId="{45E7927A-DAAB-4906-BFAA-0384C0695349}">
      <dgm:prSet/>
      <dgm:spPr/>
      <dgm:t>
        <a:bodyPr/>
        <a:lstStyle/>
        <a:p>
          <a:endParaRPr lang="pl-PL"/>
        </a:p>
      </dgm:t>
    </dgm:pt>
    <dgm:pt modelId="{77563FEE-DA47-495D-B0CC-1788E174BADF}" type="sibTrans" cxnId="{45E7927A-DAAB-4906-BFAA-0384C0695349}">
      <dgm:prSet/>
      <dgm:spPr/>
      <dgm:t>
        <a:bodyPr/>
        <a:lstStyle/>
        <a:p>
          <a:endParaRPr lang="pl-PL"/>
        </a:p>
      </dgm:t>
    </dgm:pt>
    <dgm:pt modelId="{B9CBEB6D-9E5E-46F2-8A4C-FEB331EA4557}">
      <dgm:prSet phldrT="[Tekst]" custT="1"/>
      <dgm:spPr/>
      <dgm:t>
        <a:bodyPr/>
        <a:lstStyle/>
        <a:p>
          <a:pPr algn="ctr"/>
          <a:r>
            <a:rPr lang="pl-PL" sz="3200" u="none" dirty="0" smtClean="0">
              <a:solidFill>
                <a:schemeClr val="tx1"/>
              </a:solidFill>
            </a:rPr>
            <a:t>Wynik operacyjny     4.047.173,00 zł</a:t>
          </a:r>
          <a:endParaRPr lang="pl-PL" sz="2800" b="1" u="none" dirty="0">
            <a:solidFill>
              <a:schemeClr val="tx1"/>
            </a:solidFill>
          </a:endParaRPr>
        </a:p>
      </dgm:t>
    </dgm:pt>
    <dgm:pt modelId="{31819591-64F5-4696-B43A-D0461129204E}" type="parTrans" cxnId="{CDD19528-CBC6-4DCA-B0D2-55C6D74A2969}">
      <dgm:prSet/>
      <dgm:spPr/>
    </dgm:pt>
    <dgm:pt modelId="{7E8E0F96-2106-40FA-9008-E1A2FCDCBBB9}" type="sibTrans" cxnId="{CDD19528-CBC6-4DCA-B0D2-55C6D74A2969}">
      <dgm:prSet/>
      <dgm:spPr/>
    </dgm:pt>
    <dgm:pt modelId="{24988027-6B08-47A6-BC18-4990B2F26889}">
      <dgm:prSet phldrT="[Tekst]" custT="1"/>
      <dgm:spPr/>
      <dgm:t>
        <a:bodyPr/>
        <a:lstStyle/>
        <a:p>
          <a:pPr algn="ctr"/>
          <a:r>
            <a:rPr lang="pl-PL" sz="2800" b="1" u="none" dirty="0" smtClean="0">
              <a:solidFill>
                <a:schemeClr val="tx1"/>
              </a:solidFill>
            </a:rPr>
            <a:t>planuje się przeznaczyć na wydatki inwestycyjne </a:t>
          </a:r>
          <a:endParaRPr lang="pl-PL" sz="2800" b="1" u="none" dirty="0">
            <a:solidFill>
              <a:schemeClr val="tx1"/>
            </a:solidFill>
          </a:endParaRPr>
        </a:p>
      </dgm:t>
    </dgm:pt>
    <dgm:pt modelId="{C707685C-E78A-453B-ACC4-1F425E45A956}" type="parTrans" cxnId="{38A45025-2436-42CD-AEF8-3C1B1A5690A2}">
      <dgm:prSet/>
      <dgm:spPr/>
    </dgm:pt>
    <dgm:pt modelId="{9212F1A3-BBBA-431D-93B8-64F5B03580B5}" type="sibTrans" cxnId="{38A45025-2436-42CD-AEF8-3C1B1A5690A2}">
      <dgm:prSet/>
      <dgm:spPr/>
    </dgm:pt>
    <dgm:pt modelId="{DF6FE3D9-B2F3-4C91-9A05-7432A9B63DDD}" type="pres">
      <dgm:prSet presAssocID="{04312DFB-550F-471F-9B31-3C3613C47FE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9A0B573-ECFE-4B09-A682-4444F24A12A1}" type="pres">
      <dgm:prSet presAssocID="{27FB91F9-7EE9-4745-A65C-B012AFADEC2F}" presName="parentLin" presStyleCnt="0"/>
      <dgm:spPr/>
    </dgm:pt>
    <dgm:pt modelId="{A96D02A3-A66C-46A3-93EC-FA9C0B6CEEFE}" type="pres">
      <dgm:prSet presAssocID="{27FB91F9-7EE9-4745-A65C-B012AFADEC2F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E240F241-C3D8-4D10-BCC8-29414E450EEC}" type="pres">
      <dgm:prSet presAssocID="{27FB91F9-7EE9-4745-A65C-B012AFADEC2F}" presName="parentText" presStyleLbl="node1" presStyleIdx="0" presStyleCnt="1" custLinFactX="6543" custLinFactNeighborX="100000" custLinFactNeighborY="263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3D68BA1-673E-4598-99B8-A1A4D0400285}" type="pres">
      <dgm:prSet presAssocID="{27FB91F9-7EE9-4745-A65C-B012AFADEC2F}" presName="negativeSpace" presStyleCnt="0"/>
      <dgm:spPr/>
    </dgm:pt>
    <dgm:pt modelId="{B398B1F8-D0A2-477A-B583-71632845F824}" type="pres">
      <dgm:prSet presAssocID="{27FB91F9-7EE9-4745-A65C-B012AFADEC2F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EE6AE1B-D40A-4737-A05C-658E2CF60D3C}" type="presOf" srcId="{04312DFB-550F-471F-9B31-3C3613C47FE5}" destId="{DF6FE3D9-B2F3-4C91-9A05-7432A9B63DDD}" srcOrd="0" destOrd="0" presId="urn:microsoft.com/office/officeart/2005/8/layout/list1"/>
    <dgm:cxn modelId="{C4AF496A-50D0-4B3A-9CF9-4D66E26A021F}" srcId="{27FB91F9-7EE9-4745-A65C-B012AFADEC2F}" destId="{4F869AEC-E934-493B-BF7B-60C414352BF9}" srcOrd="0" destOrd="0" parTransId="{5A97D8D9-5BB8-4F6B-BED7-721272D09792}" sibTransId="{9F060C4E-CFF9-469B-B261-7AB7F6848F65}"/>
    <dgm:cxn modelId="{27AE3A24-579E-4B14-8A67-DAB69CD3C00B}" type="presOf" srcId="{24988027-6B08-47A6-BC18-4990B2F26889}" destId="{B398B1F8-D0A2-477A-B583-71632845F824}" srcOrd="0" destOrd="3" presId="urn:microsoft.com/office/officeart/2005/8/layout/list1"/>
    <dgm:cxn modelId="{CDD19528-CBC6-4DCA-B0D2-55C6D74A2969}" srcId="{27FB91F9-7EE9-4745-A65C-B012AFADEC2F}" destId="{B9CBEB6D-9E5E-46F2-8A4C-FEB331EA4557}" srcOrd="2" destOrd="0" parTransId="{31819591-64F5-4696-B43A-D0461129204E}" sibTransId="{7E8E0F96-2106-40FA-9008-E1A2FCDCBBB9}"/>
    <dgm:cxn modelId="{BBC4D6D2-14C1-4832-8F27-934423A0453A}" type="presOf" srcId="{5C7E7611-7A97-4067-BDDE-2CE337C3FA80}" destId="{B398B1F8-D0A2-477A-B583-71632845F824}" srcOrd="0" destOrd="1" presId="urn:microsoft.com/office/officeart/2005/8/layout/list1"/>
    <dgm:cxn modelId="{E5377C0E-5071-44D9-BA62-CFC650F8B333}" type="presOf" srcId="{27FB91F9-7EE9-4745-A65C-B012AFADEC2F}" destId="{A96D02A3-A66C-46A3-93EC-FA9C0B6CEEFE}" srcOrd="0" destOrd="0" presId="urn:microsoft.com/office/officeart/2005/8/layout/list1"/>
    <dgm:cxn modelId="{38A45025-2436-42CD-AEF8-3C1B1A5690A2}" srcId="{27FB91F9-7EE9-4745-A65C-B012AFADEC2F}" destId="{24988027-6B08-47A6-BC18-4990B2F26889}" srcOrd="3" destOrd="0" parTransId="{C707685C-E78A-453B-ACC4-1F425E45A956}" sibTransId="{9212F1A3-BBBA-431D-93B8-64F5B03580B5}"/>
    <dgm:cxn modelId="{F59D3E1A-7D1D-4744-985B-52E886A904E9}" srcId="{04312DFB-550F-471F-9B31-3C3613C47FE5}" destId="{27FB91F9-7EE9-4745-A65C-B012AFADEC2F}" srcOrd="0" destOrd="0" parTransId="{FB3911BB-AA90-4EAC-B314-238E971BCD43}" sibTransId="{B5DA7543-24B5-472D-9F86-720F70DF02FB}"/>
    <dgm:cxn modelId="{7F39E26D-B379-450D-AED7-FE0D24CF7EEA}" type="presOf" srcId="{27FB91F9-7EE9-4745-A65C-B012AFADEC2F}" destId="{E240F241-C3D8-4D10-BCC8-29414E450EEC}" srcOrd="1" destOrd="0" presId="urn:microsoft.com/office/officeart/2005/8/layout/list1"/>
    <dgm:cxn modelId="{507B9A1C-73D6-47E5-93FB-48342EC12BE1}" type="presOf" srcId="{B9CBEB6D-9E5E-46F2-8A4C-FEB331EA4557}" destId="{B398B1F8-D0A2-477A-B583-71632845F824}" srcOrd="0" destOrd="2" presId="urn:microsoft.com/office/officeart/2005/8/layout/list1"/>
    <dgm:cxn modelId="{45E7927A-DAAB-4906-BFAA-0384C0695349}" srcId="{27FB91F9-7EE9-4745-A65C-B012AFADEC2F}" destId="{5C7E7611-7A97-4067-BDDE-2CE337C3FA80}" srcOrd="1" destOrd="0" parTransId="{82F06AE7-D85A-44AD-8753-DED5D3A99297}" sibTransId="{77563FEE-DA47-495D-B0CC-1788E174BADF}"/>
    <dgm:cxn modelId="{2AE6663E-7123-403B-A2BF-AEAD2114A37D}" type="presOf" srcId="{4F869AEC-E934-493B-BF7B-60C414352BF9}" destId="{B398B1F8-D0A2-477A-B583-71632845F824}" srcOrd="0" destOrd="0" presId="urn:microsoft.com/office/officeart/2005/8/layout/list1"/>
    <dgm:cxn modelId="{F4089432-A9D6-4A75-93C3-4FAF478C7D68}" type="presParOf" srcId="{DF6FE3D9-B2F3-4C91-9A05-7432A9B63DDD}" destId="{79A0B573-ECFE-4B09-A682-4444F24A12A1}" srcOrd="0" destOrd="0" presId="urn:microsoft.com/office/officeart/2005/8/layout/list1"/>
    <dgm:cxn modelId="{79ADF5A9-5CA1-47FE-8848-3793D1D466C9}" type="presParOf" srcId="{79A0B573-ECFE-4B09-A682-4444F24A12A1}" destId="{A96D02A3-A66C-46A3-93EC-FA9C0B6CEEFE}" srcOrd="0" destOrd="0" presId="urn:microsoft.com/office/officeart/2005/8/layout/list1"/>
    <dgm:cxn modelId="{3E8AE267-9A77-4101-A882-B92FC6C18D83}" type="presParOf" srcId="{79A0B573-ECFE-4B09-A682-4444F24A12A1}" destId="{E240F241-C3D8-4D10-BCC8-29414E450EEC}" srcOrd="1" destOrd="0" presId="urn:microsoft.com/office/officeart/2005/8/layout/list1"/>
    <dgm:cxn modelId="{936D2C90-9CF1-4183-B95E-8C93F6395338}" type="presParOf" srcId="{DF6FE3D9-B2F3-4C91-9A05-7432A9B63DDD}" destId="{D3D68BA1-673E-4598-99B8-A1A4D0400285}" srcOrd="1" destOrd="0" presId="urn:microsoft.com/office/officeart/2005/8/layout/list1"/>
    <dgm:cxn modelId="{C8FDD555-3B79-476F-A78C-2EC3C5C598C5}" type="presParOf" srcId="{DF6FE3D9-B2F3-4C91-9A05-7432A9B63DDD}" destId="{B398B1F8-D0A2-477A-B583-71632845F82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1C712A4-E5BC-4278-BE60-AD74EF98431E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6A35FDD-A44D-4752-8A8E-2665FB69C839}">
      <dgm:prSet phldrT="[Tekst]"/>
      <dgm:spPr/>
      <dgm:t>
        <a:bodyPr/>
        <a:lstStyle/>
        <a:p>
          <a:r>
            <a:rPr lang="pl-PL" dirty="0" smtClean="0"/>
            <a:t>PLAN FINANSOWANIA OŚWIATY</a:t>
          </a:r>
          <a:endParaRPr lang="pl-PL" dirty="0"/>
        </a:p>
      </dgm:t>
    </dgm:pt>
    <dgm:pt modelId="{9497CE44-5E4D-43E6-9D2D-DD96EDD35FFE}" type="parTrans" cxnId="{4751DD83-9390-4D47-AC7C-39B8AEF038F4}">
      <dgm:prSet/>
      <dgm:spPr/>
      <dgm:t>
        <a:bodyPr/>
        <a:lstStyle/>
        <a:p>
          <a:endParaRPr lang="pl-PL"/>
        </a:p>
      </dgm:t>
    </dgm:pt>
    <dgm:pt modelId="{FA641D11-5C9B-4E5A-8FCF-2D1F9E13BA92}" type="sibTrans" cxnId="{4751DD83-9390-4D47-AC7C-39B8AEF038F4}">
      <dgm:prSet/>
      <dgm:spPr/>
      <dgm:t>
        <a:bodyPr/>
        <a:lstStyle/>
        <a:p>
          <a:endParaRPr lang="pl-PL"/>
        </a:p>
      </dgm:t>
    </dgm:pt>
    <dgm:pt modelId="{E050383D-4480-4F47-A8B1-F2CCDA065D3D}">
      <dgm:prSet phldrT="[Tekst]"/>
      <dgm:spPr/>
      <dgm:t>
        <a:bodyPr/>
        <a:lstStyle/>
        <a:p>
          <a:pPr algn="l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2017 roku planuje się przeznaczyć: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kwotę 6.964.901,00 zł na zadania własne gminy (oddziały przedszkolne, przedszkola, dowożenie uczniów do szkół, dokształcanie nauczycieli przedszkolnych, świetlice szkolne, pomoc materialną dla uczniów) przy dofinansowaniu ze źródeł zewnętrznych w kwocie 1.169.100,00 zł (dotacja przedszkolna         i dochody z innych gmin); dopłata z budżetu 5.795.801 zł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 kwotę 16.831.345 zł na zadania finansowane z subwencji   przy subwencji oświatowej w kwocie 13.930.598,00 zł;                                 planowana dopłata z budżetu w kwocie 2.900.747 zł.</a:t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Reasumując łączne wydatki na oświatę i edukacyjną opiekę wychowawczą na 2017 r. to kwota  23.796.246,00 zł, którą planuje się pokryć z:</a:t>
          </a:r>
          <a:endParaRPr lang="pl-PL" b="0" dirty="0">
            <a:latin typeface="+mn-lt"/>
          </a:endParaRPr>
        </a:p>
      </dgm:t>
    </dgm:pt>
    <dgm:pt modelId="{1B2A7383-EB2D-4873-B247-FFEF954562AE}" type="parTrans" cxnId="{6F74AB6D-8DF3-4F63-BAC1-17F30F641526}">
      <dgm:prSet/>
      <dgm:spPr/>
      <dgm:t>
        <a:bodyPr/>
        <a:lstStyle/>
        <a:p>
          <a:endParaRPr lang="pl-PL"/>
        </a:p>
      </dgm:t>
    </dgm:pt>
    <dgm:pt modelId="{0A795B3E-7EFB-4B6E-9509-43194289323D}" type="sibTrans" cxnId="{6F74AB6D-8DF3-4F63-BAC1-17F30F641526}">
      <dgm:prSet/>
      <dgm:spPr/>
      <dgm:t>
        <a:bodyPr/>
        <a:lstStyle/>
        <a:p>
          <a:endParaRPr lang="pl-PL"/>
        </a:p>
      </dgm:t>
    </dgm:pt>
    <dgm:pt modelId="{B003ECDD-FBEB-4912-9D16-A6CFC34C73A8}">
      <dgm:prSet/>
      <dgm:spPr/>
      <dgm:t>
        <a:bodyPr/>
        <a:lstStyle/>
        <a:p>
          <a:pPr algn="l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subwencji   oświatowej                    13.930.598,00 zł, tj. 58 %</a:t>
          </a:r>
        </a:p>
      </dgm:t>
    </dgm:pt>
    <dgm:pt modelId="{4442D9E8-6150-437E-8C63-A046A0CEE9DC}" type="parTrans" cxnId="{E0CA3307-1242-411D-9AF1-9DD24E143C21}">
      <dgm:prSet/>
      <dgm:spPr/>
      <dgm:t>
        <a:bodyPr/>
        <a:lstStyle/>
        <a:p>
          <a:endParaRPr lang="pl-PL"/>
        </a:p>
      </dgm:t>
    </dgm:pt>
    <dgm:pt modelId="{0E600B09-556A-418C-B451-D9A4023C2A73}" type="sibTrans" cxnId="{E0CA3307-1242-411D-9AF1-9DD24E143C21}">
      <dgm:prSet/>
      <dgm:spPr/>
      <dgm:t>
        <a:bodyPr/>
        <a:lstStyle/>
        <a:p>
          <a:endParaRPr lang="pl-PL"/>
        </a:p>
      </dgm:t>
    </dgm:pt>
    <dgm:pt modelId="{D40B232F-952B-42A4-AF7D-59779EAE4A4A}">
      <dgm:prSet/>
      <dgm:spPr/>
      <dgm:t>
        <a:bodyPr/>
        <a:lstStyle/>
        <a:p>
          <a:pPr algn="l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innych źródeł                                       1.169.100,00 zł, tj.   5 %</a:t>
          </a:r>
        </a:p>
      </dgm:t>
    </dgm:pt>
    <dgm:pt modelId="{39B169A7-D7CE-4B78-8E0D-85C1F230CBAD}" type="parTrans" cxnId="{2B02C3F9-9B88-414B-BDE9-DB9F1000D1BE}">
      <dgm:prSet/>
      <dgm:spPr/>
      <dgm:t>
        <a:bodyPr/>
        <a:lstStyle/>
        <a:p>
          <a:endParaRPr lang="pl-PL"/>
        </a:p>
      </dgm:t>
    </dgm:pt>
    <dgm:pt modelId="{43555AF3-3366-4C13-AC06-840E1D724807}" type="sibTrans" cxnId="{2B02C3F9-9B88-414B-BDE9-DB9F1000D1BE}">
      <dgm:prSet/>
      <dgm:spPr/>
      <dgm:t>
        <a:bodyPr/>
        <a:lstStyle/>
        <a:p>
          <a:endParaRPr lang="pl-PL"/>
        </a:p>
      </dgm:t>
    </dgm:pt>
    <dgm:pt modelId="{31F1F895-CB0B-4549-9FBB-D02121C9E791}">
      <dgm:prSet/>
      <dgm:spPr/>
      <dgm:t>
        <a:bodyPr/>
        <a:lstStyle/>
        <a:p>
          <a:pPr algn="l"/>
          <a:r>
            <a:rPr lang="pl-PL" b="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gminy                                  8.696.548,00 zł, tj. 37 %</a:t>
          </a:r>
        </a:p>
      </dgm:t>
    </dgm:pt>
    <dgm:pt modelId="{A9524359-B8E3-45EA-8405-92BE9A27810F}" type="parTrans" cxnId="{BCB51D55-797A-4884-A8B5-2B83DED97289}">
      <dgm:prSet/>
      <dgm:spPr/>
      <dgm:t>
        <a:bodyPr/>
        <a:lstStyle/>
        <a:p>
          <a:endParaRPr lang="pl-PL"/>
        </a:p>
      </dgm:t>
    </dgm:pt>
    <dgm:pt modelId="{9321FEF0-57FD-430B-BE49-8FDEB4263FF0}" type="sibTrans" cxnId="{BCB51D55-797A-4884-A8B5-2B83DED97289}">
      <dgm:prSet/>
      <dgm:spPr/>
      <dgm:t>
        <a:bodyPr/>
        <a:lstStyle/>
        <a:p>
          <a:endParaRPr lang="pl-PL"/>
        </a:p>
      </dgm:t>
    </dgm:pt>
    <dgm:pt modelId="{599E52F4-2755-43D3-BF5F-0F01B2016EAD}" type="pres">
      <dgm:prSet presAssocID="{41C712A4-E5BC-4278-BE60-AD74EF9843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09A4DAE-A7C9-4CE4-AB6F-4F79FD89F168}" type="pres">
      <dgm:prSet presAssocID="{36A35FDD-A44D-4752-8A8E-2665FB69C839}" presName="parentLin" presStyleCnt="0"/>
      <dgm:spPr/>
    </dgm:pt>
    <dgm:pt modelId="{D8C4131D-971C-4CA9-B8E3-5976D3B22AB5}" type="pres">
      <dgm:prSet presAssocID="{36A35FDD-A44D-4752-8A8E-2665FB69C839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E5CD37FD-3518-4EE2-96D0-720B5FFD3EB1}" type="pres">
      <dgm:prSet presAssocID="{36A35FDD-A44D-4752-8A8E-2665FB69C83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5C23F73-BDFC-443B-8A1A-6E47D16A4DF2}" type="pres">
      <dgm:prSet presAssocID="{36A35FDD-A44D-4752-8A8E-2665FB69C839}" presName="negativeSpace" presStyleCnt="0"/>
      <dgm:spPr/>
    </dgm:pt>
    <dgm:pt modelId="{1A1A06CD-D26C-4401-81EB-BE48733549C0}" type="pres">
      <dgm:prSet presAssocID="{36A35FDD-A44D-4752-8A8E-2665FB69C839}" presName="childText" presStyleLbl="conFgAcc1" presStyleIdx="0" presStyleCnt="1" custScaleY="103096" custLinFactNeighborX="674" custLinFactNeighborY="-38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BAF3E05-6746-4B36-AEF6-42474CD322F1}" type="presOf" srcId="{E050383D-4480-4F47-A8B1-F2CCDA065D3D}" destId="{1A1A06CD-D26C-4401-81EB-BE48733549C0}" srcOrd="0" destOrd="0" presId="urn:microsoft.com/office/officeart/2005/8/layout/list1"/>
    <dgm:cxn modelId="{E0CA3307-1242-411D-9AF1-9DD24E143C21}" srcId="{36A35FDD-A44D-4752-8A8E-2665FB69C839}" destId="{B003ECDD-FBEB-4912-9D16-A6CFC34C73A8}" srcOrd="1" destOrd="0" parTransId="{4442D9E8-6150-437E-8C63-A046A0CEE9DC}" sibTransId="{0E600B09-556A-418C-B451-D9A4023C2A73}"/>
    <dgm:cxn modelId="{E0E1D3EB-C91E-4612-93A9-1153CF6E866B}" type="presOf" srcId="{31F1F895-CB0B-4549-9FBB-D02121C9E791}" destId="{1A1A06CD-D26C-4401-81EB-BE48733549C0}" srcOrd="0" destOrd="3" presId="urn:microsoft.com/office/officeart/2005/8/layout/list1"/>
    <dgm:cxn modelId="{4751DD83-9390-4D47-AC7C-39B8AEF038F4}" srcId="{41C712A4-E5BC-4278-BE60-AD74EF98431E}" destId="{36A35FDD-A44D-4752-8A8E-2665FB69C839}" srcOrd="0" destOrd="0" parTransId="{9497CE44-5E4D-43E6-9D2D-DD96EDD35FFE}" sibTransId="{FA641D11-5C9B-4E5A-8FCF-2D1F9E13BA92}"/>
    <dgm:cxn modelId="{C85CE1E1-B62E-447C-8DD9-09368C79B38C}" type="presOf" srcId="{36A35FDD-A44D-4752-8A8E-2665FB69C839}" destId="{E5CD37FD-3518-4EE2-96D0-720B5FFD3EB1}" srcOrd="1" destOrd="0" presId="urn:microsoft.com/office/officeart/2005/8/layout/list1"/>
    <dgm:cxn modelId="{2B02C3F9-9B88-414B-BDE9-DB9F1000D1BE}" srcId="{36A35FDD-A44D-4752-8A8E-2665FB69C839}" destId="{D40B232F-952B-42A4-AF7D-59779EAE4A4A}" srcOrd="2" destOrd="0" parTransId="{39B169A7-D7CE-4B78-8E0D-85C1F230CBAD}" sibTransId="{43555AF3-3366-4C13-AC06-840E1D724807}"/>
    <dgm:cxn modelId="{F13DA55A-542C-4F38-A7FD-F10B3A030E1B}" type="presOf" srcId="{D40B232F-952B-42A4-AF7D-59779EAE4A4A}" destId="{1A1A06CD-D26C-4401-81EB-BE48733549C0}" srcOrd="0" destOrd="2" presId="urn:microsoft.com/office/officeart/2005/8/layout/list1"/>
    <dgm:cxn modelId="{BCB51D55-797A-4884-A8B5-2B83DED97289}" srcId="{36A35FDD-A44D-4752-8A8E-2665FB69C839}" destId="{31F1F895-CB0B-4549-9FBB-D02121C9E791}" srcOrd="3" destOrd="0" parTransId="{A9524359-B8E3-45EA-8405-92BE9A27810F}" sibTransId="{9321FEF0-57FD-430B-BE49-8FDEB4263FF0}"/>
    <dgm:cxn modelId="{DC3EB193-4AF4-4CD3-A8C9-924AF4CE26A6}" type="presOf" srcId="{B003ECDD-FBEB-4912-9D16-A6CFC34C73A8}" destId="{1A1A06CD-D26C-4401-81EB-BE48733549C0}" srcOrd="0" destOrd="1" presId="urn:microsoft.com/office/officeart/2005/8/layout/list1"/>
    <dgm:cxn modelId="{6C71EC0F-4DD4-4EF2-B47C-EF7FB636A35E}" type="presOf" srcId="{36A35FDD-A44D-4752-8A8E-2665FB69C839}" destId="{D8C4131D-971C-4CA9-B8E3-5976D3B22AB5}" srcOrd="0" destOrd="0" presId="urn:microsoft.com/office/officeart/2005/8/layout/list1"/>
    <dgm:cxn modelId="{6F74AB6D-8DF3-4F63-BAC1-17F30F641526}" srcId="{36A35FDD-A44D-4752-8A8E-2665FB69C839}" destId="{E050383D-4480-4F47-A8B1-F2CCDA065D3D}" srcOrd="0" destOrd="0" parTransId="{1B2A7383-EB2D-4873-B247-FFEF954562AE}" sibTransId="{0A795B3E-7EFB-4B6E-9509-43194289323D}"/>
    <dgm:cxn modelId="{075CFB94-6694-4AEE-9B50-9C900622019E}" type="presOf" srcId="{41C712A4-E5BC-4278-BE60-AD74EF98431E}" destId="{599E52F4-2755-43D3-BF5F-0F01B2016EAD}" srcOrd="0" destOrd="0" presId="urn:microsoft.com/office/officeart/2005/8/layout/list1"/>
    <dgm:cxn modelId="{F950E13A-5966-4E93-A5EE-AE6785B9A2FA}" type="presParOf" srcId="{599E52F4-2755-43D3-BF5F-0F01B2016EAD}" destId="{209A4DAE-A7C9-4CE4-AB6F-4F79FD89F168}" srcOrd="0" destOrd="0" presId="urn:microsoft.com/office/officeart/2005/8/layout/list1"/>
    <dgm:cxn modelId="{2FE47FCB-357E-4C62-9D11-4DD51447EFD2}" type="presParOf" srcId="{209A4DAE-A7C9-4CE4-AB6F-4F79FD89F168}" destId="{D8C4131D-971C-4CA9-B8E3-5976D3B22AB5}" srcOrd="0" destOrd="0" presId="urn:microsoft.com/office/officeart/2005/8/layout/list1"/>
    <dgm:cxn modelId="{A3EE508B-614F-4287-AB87-7E192C7F0122}" type="presParOf" srcId="{209A4DAE-A7C9-4CE4-AB6F-4F79FD89F168}" destId="{E5CD37FD-3518-4EE2-96D0-720B5FFD3EB1}" srcOrd="1" destOrd="0" presId="urn:microsoft.com/office/officeart/2005/8/layout/list1"/>
    <dgm:cxn modelId="{2B2BE92D-967A-467E-8E14-DD4E6E4A6C13}" type="presParOf" srcId="{599E52F4-2755-43D3-BF5F-0F01B2016EAD}" destId="{45C23F73-BDFC-443B-8A1A-6E47D16A4DF2}" srcOrd="1" destOrd="0" presId="urn:microsoft.com/office/officeart/2005/8/layout/list1"/>
    <dgm:cxn modelId="{81D34AA5-38A0-405E-98C6-428EE199F95D}" type="presParOf" srcId="{599E52F4-2755-43D3-BF5F-0F01B2016EAD}" destId="{1A1A06CD-D26C-4401-81EB-BE48733549C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B329CAE-2270-4CEC-A2A7-D709F0E5BFC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C4E6DAD-2E92-4DD6-BC23-1018C721C629}">
      <dgm:prSet phldrT="[Tekst]" custT="1"/>
      <dgm:spPr/>
      <dgm:t>
        <a:bodyPr/>
        <a:lstStyle/>
        <a:p>
          <a:pPr algn="ctr"/>
          <a:r>
            <a:rPr lang="pl-PL" sz="2400" dirty="0" smtClean="0"/>
            <a:t>WYDATKI MAJĄTKOWE planowane w 2017 r. </a:t>
          </a:r>
          <a:br>
            <a:rPr lang="pl-PL" sz="2400" dirty="0" smtClean="0"/>
          </a:br>
          <a:r>
            <a:rPr lang="pl-PL" sz="2400" b="1" dirty="0" smtClean="0"/>
            <a:t>13.408.052,67 ZŁ</a:t>
          </a:r>
          <a:endParaRPr lang="pl-PL" sz="2400" b="1" dirty="0"/>
        </a:p>
      </dgm:t>
    </dgm:pt>
    <dgm:pt modelId="{B3EC8D7A-41C0-4244-82FC-BB217FC25F84}" type="parTrans" cxnId="{03548FF5-8901-4082-959E-D904F6085F13}">
      <dgm:prSet/>
      <dgm:spPr/>
      <dgm:t>
        <a:bodyPr/>
        <a:lstStyle/>
        <a:p>
          <a:endParaRPr lang="pl-PL"/>
        </a:p>
      </dgm:t>
    </dgm:pt>
    <dgm:pt modelId="{5E753D50-DD2F-4EC0-93AC-71E7031A6C98}" type="sibTrans" cxnId="{03548FF5-8901-4082-959E-D904F6085F13}">
      <dgm:prSet/>
      <dgm:spPr/>
      <dgm:t>
        <a:bodyPr/>
        <a:lstStyle/>
        <a:p>
          <a:endParaRPr lang="pl-PL"/>
        </a:p>
      </dgm:t>
    </dgm:pt>
    <dgm:pt modelId="{90F49DC8-0257-4E1A-8977-7CF66DAE14F6}">
      <dgm:prSet phldrT="[Tekst]" custT="1"/>
      <dgm:spPr/>
      <dgm:t>
        <a:bodyPr/>
        <a:lstStyle/>
        <a:p>
          <a:r>
            <a:rPr lang="pl-PL" sz="2800" dirty="0" smtClean="0"/>
            <a:t>ŹRÓDŁA FINANSOWANIA</a:t>
          </a:r>
          <a:endParaRPr lang="pl-PL" sz="2800" dirty="0"/>
        </a:p>
      </dgm:t>
    </dgm:pt>
    <dgm:pt modelId="{1AD5E425-795B-40C5-B898-17DF96C339BE}" type="parTrans" cxnId="{DB9C493A-A6B9-43E4-AA88-C432A4905647}">
      <dgm:prSet/>
      <dgm:spPr/>
      <dgm:t>
        <a:bodyPr/>
        <a:lstStyle/>
        <a:p>
          <a:endParaRPr lang="pl-PL"/>
        </a:p>
      </dgm:t>
    </dgm:pt>
    <dgm:pt modelId="{46DE7CCA-0D3B-427F-A34A-750F1E2BF862}" type="sibTrans" cxnId="{DB9C493A-A6B9-43E4-AA88-C432A4905647}">
      <dgm:prSet/>
      <dgm:spPr/>
      <dgm:t>
        <a:bodyPr/>
        <a:lstStyle/>
        <a:p>
          <a:endParaRPr lang="pl-PL"/>
        </a:p>
      </dgm:t>
    </dgm:pt>
    <dgm:pt modelId="{F81B01EC-2517-43F9-9794-EE39E767CDFC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środki budżetu                 		        6.282.058,67 zł</a:t>
          </a:r>
          <a:endParaRPr lang="pl-PL" sz="2000" dirty="0">
            <a:latin typeface="+mn-lt"/>
          </a:endParaRPr>
        </a:p>
      </dgm:t>
    </dgm:pt>
    <dgm:pt modelId="{3DD61211-FB08-4D3A-8E84-3347AD043B13}" type="parTrans" cxnId="{F5B1EA19-3D41-4DA0-92BD-108A9335035E}">
      <dgm:prSet/>
      <dgm:spPr/>
      <dgm:t>
        <a:bodyPr/>
        <a:lstStyle/>
        <a:p>
          <a:endParaRPr lang="pl-PL"/>
        </a:p>
      </dgm:t>
    </dgm:pt>
    <dgm:pt modelId="{6AA94798-9034-407B-988B-878658F2F400}" type="sibTrans" cxnId="{F5B1EA19-3D41-4DA0-92BD-108A9335035E}">
      <dgm:prSet/>
      <dgm:spPr/>
      <dgm:t>
        <a:bodyPr/>
        <a:lstStyle/>
        <a:p>
          <a:endParaRPr lang="pl-PL"/>
        </a:p>
      </dgm:t>
    </dgm:pt>
    <dgm:pt modelId="{A240EBBB-CEF9-4AF2-8BEA-A4096AD61F06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kredyty                            		        6.240.000,00 zł</a:t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>w tym :</a:t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20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na wyprzedzające finansowanie ze środków UE         4.340.000,00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wkład własny                                		               1.900.000,00 zł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3400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pl-PL" sz="1600" dirty="0"/>
        </a:p>
      </dgm:t>
    </dgm:pt>
    <dgm:pt modelId="{CB0D94F4-D720-48CC-B7F9-5FFB50B8D7C6}" type="parTrans" cxnId="{EE1EFA8E-1053-4733-83BD-4E5891D184F0}">
      <dgm:prSet/>
      <dgm:spPr/>
      <dgm:t>
        <a:bodyPr/>
        <a:lstStyle/>
        <a:p>
          <a:endParaRPr lang="pl-PL"/>
        </a:p>
      </dgm:t>
    </dgm:pt>
    <dgm:pt modelId="{0F9B1090-886B-4735-9E31-DA3F8958C94E}" type="sibTrans" cxnId="{EE1EFA8E-1053-4733-83BD-4E5891D184F0}">
      <dgm:prSet/>
      <dgm:spPr/>
      <dgm:t>
        <a:bodyPr/>
        <a:lstStyle/>
        <a:p>
          <a:endParaRPr lang="pl-PL"/>
        </a:p>
      </dgm:t>
    </dgm:pt>
    <dgm:pt modelId="{F5FDD243-508F-4BFF-8DAE-9FB30B4D860B}">
      <dgm:prSet phldrT="[Tekst]" custT="1"/>
      <dgm:spPr/>
      <dgm:t>
        <a:bodyPr/>
        <a:lstStyle/>
        <a:p>
          <a:r>
            <a:rPr lang="pl-PL" sz="2000" b="1" dirty="0" smtClean="0">
              <a:latin typeface="+mn-lt"/>
              <a:cs typeface="Arial" panose="020B0604020202020204" pitchFamily="34" charset="0"/>
            </a:rPr>
            <a:t>pozyskane środki na inwestycje               885.994,00 zł</a:t>
          </a:r>
          <a:endParaRPr lang="pl-PL" sz="2000" dirty="0">
            <a:latin typeface="+mn-lt"/>
          </a:endParaRPr>
        </a:p>
      </dgm:t>
    </dgm:pt>
    <dgm:pt modelId="{79F7D6F5-C49F-46B2-AEFB-59BEECD849EB}" type="parTrans" cxnId="{4D7765FB-98DB-4452-9054-4232CD2C7D29}">
      <dgm:prSet/>
      <dgm:spPr/>
      <dgm:t>
        <a:bodyPr/>
        <a:lstStyle/>
        <a:p>
          <a:endParaRPr lang="pl-PL"/>
        </a:p>
      </dgm:t>
    </dgm:pt>
    <dgm:pt modelId="{880B03BC-BC65-4206-B5C1-A1088D0D31F5}" type="sibTrans" cxnId="{4D7765FB-98DB-4452-9054-4232CD2C7D29}">
      <dgm:prSet/>
      <dgm:spPr/>
      <dgm:t>
        <a:bodyPr/>
        <a:lstStyle/>
        <a:p>
          <a:endParaRPr lang="pl-PL"/>
        </a:p>
      </dgm:t>
    </dgm:pt>
    <dgm:pt modelId="{B08C8E03-EA47-4153-ACD9-4E46B5B331EF}" type="pres">
      <dgm:prSet presAssocID="{3B329CAE-2270-4CEC-A2A7-D709F0E5BF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22D20DA-201A-4345-B330-7A6BD810FA08}" type="pres">
      <dgm:prSet presAssocID="{9C4E6DAD-2E92-4DD6-BC23-1018C721C629}" presName="parentLin" presStyleCnt="0"/>
      <dgm:spPr/>
    </dgm:pt>
    <dgm:pt modelId="{5C154E6E-900F-4D15-8FE7-232CB561D8D1}" type="pres">
      <dgm:prSet presAssocID="{9C4E6DAD-2E92-4DD6-BC23-1018C721C629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36D586FC-8196-4984-A268-ACF96AC5F015}" type="pres">
      <dgm:prSet presAssocID="{9C4E6DAD-2E92-4DD6-BC23-1018C721C629}" presName="parentText" presStyleLbl="node1" presStyleIdx="0" presStyleCnt="2" custScaleX="145783" custScaleY="11582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2765C84-33F6-4978-A887-945A9423AA85}" type="pres">
      <dgm:prSet presAssocID="{9C4E6DAD-2E92-4DD6-BC23-1018C721C629}" presName="negativeSpace" presStyleCnt="0"/>
      <dgm:spPr/>
    </dgm:pt>
    <dgm:pt modelId="{F18D6ED2-3F47-4B5D-BCCB-37362CF0FFCC}" type="pres">
      <dgm:prSet presAssocID="{9C4E6DAD-2E92-4DD6-BC23-1018C721C629}" presName="childText" presStyleLbl="conFgAcc1" presStyleIdx="0" presStyleCnt="2">
        <dgm:presLayoutVars>
          <dgm:bulletEnabled val="1"/>
        </dgm:presLayoutVars>
      </dgm:prSet>
      <dgm:spPr/>
    </dgm:pt>
    <dgm:pt modelId="{74046D0D-EE4C-41FD-863F-401A1CE27E57}" type="pres">
      <dgm:prSet presAssocID="{5E753D50-DD2F-4EC0-93AC-71E7031A6C98}" presName="spaceBetweenRectangles" presStyleCnt="0"/>
      <dgm:spPr/>
    </dgm:pt>
    <dgm:pt modelId="{7CE401E5-731D-43BC-9F8E-F8F4A6D6884B}" type="pres">
      <dgm:prSet presAssocID="{90F49DC8-0257-4E1A-8977-7CF66DAE14F6}" presName="parentLin" presStyleCnt="0"/>
      <dgm:spPr/>
    </dgm:pt>
    <dgm:pt modelId="{FA55A834-A218-4A2B-A057-FA9255B51EFC}" type="pres">
      <dgm:prSet presAssocID="{90F49DC8-0257-4E1A-8977-7CF66DAE14F6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CAF1BE35-C36D-4FCB-BCBD-8F5D5146910B}" type="pres">
      <dgm:prSet presAssocID="{90F49DC8-0257-4E1A-8977-7CF66DAE14F6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0E7CAEC-073A-4686-869B-42894E8D80E5}" type="pres">
      <dgm:prSet presAssocID="{90F49DC8-0257-4E1A-8977-7CF66DAE14F6}" presName="negativeSpace" presStyleCnt="0"/>
      <dgm:spPr/>
    </dgm:pt>
    <dgm:pt modelId="{0554973D-1FAA-4E9B-AC45-60F4DD88DDA8}" type="pres">
      <dgm:prSet presAssocID="{90F49DC8-0257-4E1A-8977-7CF66DAE14F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01C56EA-FCE5-4657-8642-02D121C2D7CC}" type="presOf" srcId="{A240EBBB-CEF9-4AF2-8BEA-A4096AD61F06}" destId="{0554973D-1FAA-4E9B-AC45-60F4DD88DDA8}" srcOrd="0" destOrd="2" presId="urn:microsoft.com/office/officeart/2005/8/layout/list1"/>
    <dgm:cxn modelId="{2D31BF51-AF06-4E12-8251-2B72F4FAC400}" type="presOf" srcId="{9C4E6DAD-2E92-4DD6-BC23-1018C721C629}" destId="{5C154E6E-900F-4D15-8FE7-232CB561D8D1}" srcOrd="0" destOrd="0" presId="urn:microsoft.com/office/officeart/2005/8/layout/list1"/>
    <dgm:cxn modelId="{EE1EFA8E-1053-4733-83BD-4E5891D184F0}" srcId="{90F49DC8-0257-4E1A-8977-7CF66DAE14F6}" destId="{A240EBBB-CEF9-4AF2-8BEA-A4096AD61F06}" srcOrd="2" destOrd="0" parTransId="{CB0D94F4-D720-48CC-B7F9-5FFB50B8D7C6}" sibTransId="{0F9B1090-886B-4735-9E31-DA3F8958C94E}"/>
    <dgm:cxn modelId="{41B54BD6-A139-48E9-A953-DD8CEDADD848}" type="presOf" srcId="{F5FDD243-508F-4BFF-8DAE-9FB30B4D860B}" destId="{0554973D-1FAA-4E9B-AC45-60F4DD88DDA8}" srcOrd="0" destOrd="1" presId="urn:microsoft.com/office/officeart/2005/8/layout/list1"/>
    <dgm:cxn modelId="{03548FF5-8901-4082-959E-D904F6085F13}" srcId="{3B329CAE-2270-4CEC-A2A7-D709F0E5BFC6}" destId="{9C4E6DAD-2E92-4DD6-BC23-1018C721C629}" srcOrd="0" destOrd="0" parTransId="{B3EC8D7A-41C0-4244-82FC-BB217FC25F84}" sibTransId="{5E753D50-DD2F-4EC0-93AC-71E7031A6C98}"/>
    <dgm:cxn modelId="{4A839682-62D7-4645-809E-CBE70A589390}" type="presOf" srcId="{F81B01EC-2517-43F9-9794-EE39E767CDFC}" destId="{0554973D-1FAA-4E9B-AC45-60F4DD88DDA8}" srcOrd="0" destOrd="0" presId="urn:microsoft.com/office/officeart/2005/8/layout/list1"/>
    <dgm:cxn modelId="{F5B1EA19-3D41-4DA0-92BD-108A9335035E}" srcId="{90F49DC8-0257-4E1A-8977-7CF66DAE14F6}" destId="{F81B01EC-2517-43F9-9794-EE39E767CDFC}" srcOrd="0" destOrd="0" parTransId="{3DD61211-FB08-4D3A-8E84-3347AD043B13}" sibTransId="{6AA94798-9034-407B-988B-878658F2F400}"/>
    <dgm:cxn modelId="{FCFC5BE2-45A1-43C5-8F4E-DF1D37157096}" type="presOf" srcId="{9C4E6DAD-2E92-4DD6-BC23-1018C721C629}" destId="{36D586FC-8196-4984-A268-ACF96AC5F015}" srcOrd="1" destOrd="0" presId="urn:microsoft.com/office/officeart/2005/8/layout/list1"/>
    <dgm:cxn modelId="{DAF0B6E7-13D9-44C0-9676-1E30662646B6}" type="presOf" srcId="{3B329CAE-2270-4CEC-A2A7-D709F0E5BFC6}" destId="{B08C8E03-EA47-4153-ACD9-4E46B5B331EF}" srcOrd="0" destOrd="0" presId="urn:microsoft.com/office/officeart/2005/8/layout/list1"/>
    <dgm:cxn modelId="{DB9C493A-A6B9-43E4-AA88-C432A4905647}" srcId="{3B329CAE-2270-4CEC-A2A7-D709F0E5BFC6}" destId="{90F49DC8-0257-4E1A-8977-7CF66DAE14F6}" srcOrd="1" destOrd="0" parTransId="{1AD5E425-795B-40C5-B898-17DF96C339BE}" sibTransId="{46DE7CCA-0D3B-427F-A34A-750F1E2BF862}"/>
    <dgm:cxn modelId="{7735F7EA-2490-408E-BF73-877F8ACD0A8F}" type="presOf" srcId="{90F49DC8-0257-4E1A-8977-7CF66DAE14F6}" destId="{CAF1BE35-C36D-4FCB-BCBD-8F5D5146910B}" srcOrd="1" destOrd="0" presId="urn:microsoft.com/office/officeart/2005/8/layout/list1"/>
    <dgm:cxn modelId="{4D7765FB-98DB-4452-9054-4232CD2C7D29}" srcId="{90F49DC8-0257-4E1A-8977-7CF66DAE14F6}" destId="{F5FDD243-508F-4BFF-8DAE-9FB30B4D860B}" srcOrd="1" destOrd="0" parTransId="{79F7D6F5-C49F-46B2-AEFB-59BEECD849EB}" sibTransId="{880B03BC-BC65-4206-B5C1-A1088D0D31F5}"/>
    <dgm:cxn modelId="{49E34195-EDEC-4E2A-9AB8-C28F1E57BC4D}" type="presOf" srcId="{90F49DC8-0257-4E1A-8977-7CF66DAE14F6}" destId="{FA55A834-A218-4A2B-A057-FA9255B51EFC}" srcOrd="0" destOrd="0" presId="urn:microsoft.com/office/officeart/2005/8/layout/list1"/>
    <dgm:cxn modelId="{69244152-F884-43A8-BFD8-A170B81F9925}" type="presParOf" srcId="{B08C8E03-EA47-4153-ACD9-4E46B5B331EF}" destId="{322D20DA-201A-4345-B330-7A6BD810FA08}" srcOrd="0" destOrd="0" presId="urn:microsoft.com/office/officeart/2005/8/layout/list1"/>
    <dgm:cxn modelId="{3BF4AB2F-4A5D-4EBD-84FD-C8D3923D3095}" type="presParOf" srcId="{322D20DA-201A-4345-B330-7A6BD810FA08}" destId="{5C154E6E-900F-4D15-8FE7-232CB561D8D1}" srcOrd="0" destOrd="0" presId="urn:microsoft.com/office/officeart/2005/8/layout/list1"/>
    <dgm:cxn modelId="{AE3C3F1E-3F7D-4425-A94B-F9ABE4A1DC9B}" type="presParOf" srcId="{322D20DA-201A-4345-B330-7A6BD810FA08}" destId="{36D586FC-8196-4984-A268-ACF96AC5F015}" srcOrd="1" destOrd="0" presId="urn:microsoft.com/office/officeart/2005/8/layout/list1"/>
    <dgm:cxn modelId="{BF9D76A0-7DD1-4D8F-AD9D-5A28C8D4F120}" type="presParOf" srcId="{B08C8E03-EA47-4153-ACD9-4E46B5B331EF}" destId="{B2765C84-33F6-4978-A887-945A9423AA85}" srcOrd="1" destOrd="0" presId="urn:microsoft.com/office/officeart/2005/8/layout/list1"/>
    <dgm:cxn modelId="{6AEE0C0A-CC48-4E9F-88D4-BD9C6DEE7059}" type="presParOf" srcId="{B08C8E03-EA47-4153-ACD9-4E46B5B331EF}" destId="{F18D6ED2-3F47-4B5D-BCCB-37362CF0FFCC}" srcOrd="2" destOrd="0" presId="urn:microsoft.com/office/officeart/2005/8/layout/list1"/>
    <dgm:cxn modelId="{9EF5B1C7-43BC-4D6D-B439-177A58997732}" type="presParOf" srcId="{B08C8E03-EA47-4153-ACD9-4E46B5B331EF}" destId="{74046D0D-EE4C-41FD-863F-401A1CE27E57}" srcOrd="3" destOrd="0" presId="urn:microsoft.com/office/officeart/2005/8/layout/list1"/>
    <dgm:cxn modelId="{5B7E91E0-6AC9-4CEA-9AB6-AD923B0BA869}" type="presParOf" srcId="{B08C8E03-EA47-4153-ACD9-4E46B5B331EF}" destId="{7CE401E5-731D-43BC-9F8E-F8F4A6D6884B}" srcOrd="4" destOrd="0" presId="urn:microsoft.com/office/officeart/2005/8/layout/list1"/>
    <dgm:cxn modelId="{FC8FA82E-3A20-4312-A2FC-1C5B4557FE43}" type="presParOf" srcId="{7CE401E5-731D-43BC-9F8E-F8F4A6D6884B}" destId="{FA55A834-A218-4A2B-A057-FA9255B51EFC}" srcOrd="0" destOrd="0" presId="urn:microsoft.com/office/officeart/2005/8/layout/list1"/>
    <dgm:cxn modelId="{FE87E0C5-4FE9-4EEB-9776-A371B72439B1}" type="presParOf" srcId="{7CE401E5-731D-43BC-9F8E-F8F4A6D6884B}" destId="{CAF1BE35-C36D-4FCB-BCBD-8F5D5146910B}" srcOrd="1" destOrd="0" presId="urn:microsoft.com/office/officeart/2005/8/layout/list1"/>
    <dgm:cxn modelId="{AA9500E6-C47A-4B87-8DA2-CC28ED370FC4}" type="presParOf" srcId="{B08C8E03-EA47-4153-ACD9-4E46B5B331EF}" destId="{10E7CAEC-073A-4686-869B-42894E8D80E5}" srcOrd="5" destOrd="0" presId="urn:microsoft.com/office/officeart/2005/8/layout/list1"/>
    <dgm:cxn modelId="{97075395-972B-4723-B216-B1A1F190F9CD}" type="presParOf" srcId="{B08C8E03-EA47-4153-ACD9-4E46B5B331EF}" destId="{0554973D-1FAA-4E9B-AC45-60F4DD88DDA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default#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 custT="1"/>
      <dgm:spPr/>
      <dgm:t>
        <a:bodyPr/>
        <a:lstStyle/>
        <a:p>
          <a:r>
            <a:rPr lang="pl-PL" sz="5900" b="1" dirty="0" smtClean="0"/>
            <a:t>Najważniejsze inwestycje </a:t>
          </a:r>
          <a:br>
            <a:rPr lang="pl-PL" sz="5900" b="1" dirty="0" smtClean="0"/>
          </a:br>
          <a:r>
            <a:rPr lang="pl-PL" sz="5900" b="1" dirty="0" smtClean="0"/>
            <a:t>w gminie Grodków </a:t>
          </a:r>
          <a:br>
            <a:rPr lang="pl-PL" sz="5900" b="1" dirty="0" smtClean="0"/>
          </a:br>
          <a:r>
            <a:rPr lang="pl-PL" sz="5900" b="1" dirty="0" smtClean="0"/>
            <a:t>w 2017 r.</a:t>
          </a:r>
        </a:p>
        <a:p>
          <a:r>
            <a:rPr lang="pl-PL" sz="2400" b="1" dirty="0" smtClean="0"/>
            <a:t>Ujęte w Załączniku Nr 4 do projektu uchwały budżetowej na 2017 r.</a:t>
          </a:r>
          <a:endParaRPr lang="pl-PL" sz="2400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1435EC8D-2CB5-441A-A60B-4DBD02AEA940}" type="pres">
      <dgm:prSet presAssocID="{849759FC-48D4-4720-9821-CF9483298479}" presName="diagram" presStyleCnt="0">
        <dgm:presLayoutVars>
          <dgm:dir/>
          <dgm:resizeHandles val="exact"/>
        </dgm:presLayoutVars>
      </dgm:prSet>
      <dgm:spPr/>
    </dgm:pt>
    <dgm:pt modelId="{802F0FA6-B7BE-4C7E-A6F7-6B6D08B4112D}" type="pres">
      <dgm:prSet presAssocID="{27F7269C-236F-4651-B2BA-CE4A76AF4C61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BFAF4A60-8A28-43F1-8842-6EAF4992A428}" type="presOf" srcId="{849759FC-48D4-4720-9821-CF9483298479}" destId="{1435EC8D-2CB5-441A-A60B-4DBD02AEA940}" srcOrd="0" destOrd="0" presId="urn:microsoft.com/office/officeart/2005/8/layout/default#1"/>
    <dgm:cxn modelId="{9D653499-F091-4A2C-8709-7DB8265066F1}" type="presOf" srcId="{27F7269C-236F-4651-B2BA-CE4A76AF4C61}" destId="{802F0FA6-B7BE-4C7E-A6F7-6B6D08B4112D}" srcOrd="0" destOrd="0" presId="urn:microsoft.com/office/officeart/2005/8/layout/default#1"/>
    <dgm:cxn modelId="{0876EBED-0D44-4D48-8061-1799B8C8A85A}" type="presParOf" srcId="{1435EC8D-2CB5-441A-A60B-4DBD02AEA940}" destId="{802F0FA6-B7BE-4C7E-A6F7-6B6D08B4112D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Kontynuowane z dofinansowaniem z Urzędu Marszałkowskiego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ctr"/>
          <a:r>
            <a:rPr lang="pl-PL" sz="2800" b="1" dirty="0" smtClean="0">
              <a:latin typeface="+mn-lt"/>
              <a:cs typeface="Arial" panose="020B0604020202020204" pitchFamily="34" charset="0"/>
            </a:rPr>
            <a:t>Droga dojazdowa do gruntów rolnych Wojsław,</a:t>
          </a:r>
          <a:endParaRPr lang="pl-PL" sz="28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984DAB3F-C309-41AD-A871-04018F0812B1}">
      <dgm:prSet phldrT="[Tekst]"/>
      <dgm:spPr/>
      <dgm:t>
        <a:bodyPr/>
        <a:lstStyle/>
        <a:p>
          <a:pPr algn="ctr"/>
          <a:r>
            <a:rPr lang="pl-PL" sz="2800" b="1" dirty="0" smtClean="0">
              <a:latin typeface="+mn-lt"/>
              <a:cs typeface="Arial" panose="020B0604020202020204" pitchFamily="34" charset="0"/>
            </a:rPr>
            <a:t>Droga dojazdowa do gruntów rolnych Żarów,                                      </a:t>
          </a:r>
          <a:r>
            <a:rPr lang="pl-PL" sz="2800" b="0" dirty="0" smtClean="0">
              <a:latin typeface="+mn-lt"/>
              <a:cs typeface="Arial" panose="020B0604020202020204" pitchFamily="34" charset="0"/>
            </a:rPr>
            <a:t>p</a:t>
          </a:r>
          <a:r>
            <a:rPr lang="pl-PL" sz="2800" dirty="0" smtClean="0">
              <a:latin typeface="+mn-lt"/>
              <a:cs typeface="Arial" panose="020B0604020202020204" pitchFamily="34" charset="0"/>
            </a:rPr>
            <a:t>lanowane zakończenie w 2017 r.</a:t>
          </a:r>
          <a:endParaRPr lang="pl-PL" sz="2800" dirty="0">
            <a:latin typeface="+mn-lt"/>
          </a:endParaRPr>
        </a:p>
      </dgm:t>
    </dgm:pt>
    <dgm:pt modelId="{FD36EB8C-9677-41E8-A007-04460E315B65}" type="parTrans" cxnId="{7529D8B9-BED5-4537-88C6-39B0447CA57A}">
      <dgm:prSet/>
      <dgm:spPr/>
    </dgm:pt>
    <dgm:pt modelId="{5060EC20-138B-4DD4-9565-5888650F1217}" type="sibTrans" cxnId="{7529D8B9-BED5-4537-88C6-39B0447CA57A}">
      <dgm:prSet/>
      <dgm:spPr/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7A6CCFE-11E1-46D7-BB6D-034A62E7A582}" type="presOf" srcId="{5AD55AC7-3537-417D-BBB9-8D9B27E54F28}" destId="{EA7040AE-BD13-45D4-ACBF-6DBE5F052451}" srcOrd="0" destOrd="0" presId="urn:microsoft.com/office/officeart/2005/8/layout/list1"/>
    <dgm:cxn modelId="{394C7B48-0C18-4B46-9745-EFA65D541DEB}" type="presOf" srcId="{27F7269C-236F-4651-B2BA-CE4A76AF4C61}" destId="{D2E463BA-7E87-4D11-91F4-654B32265462}" srcOrd="1" destOrd="0" presId="urn:microsoft.com/office/officeart/2005/8/layout/list1"/>
    <dgm:cxn modelId="{7529D8B9-BED5-4537-88C6-39B0447CA57A}" srcId="{27F7269C-236F-4651-B2BA-CE4A76AF4C61}" destId="{984DAB3F-C309-41AD-A871-04018F0812B1}" srcOrd="1" destOrd="0" parTransId="{FD36EB8C-9677-41E8-A007-04460E315B65}" sibTransId="{5060EC20-138B-4DD4-9565-5888650F1217}"/>
    <dgm:cxn modelId="{DA057E28-B928-4AC3-AA80-4CD806450E60}" type="presOf" srcId="{984DAB3F-C309-41AD-A871-04018F0812B1}" destId="{EA7040AE-BD13-45D4-ACBF-6DBE5F052451}" srcOrd="0" destOrd="1" presId="urn:microsoft.com/office/officeart/2005/8/layout/list1"/>
    <dgm:cxn modelId="{BBCB4324-BA99-4971-8DC5-EEE29D2732EF}" type="presOf" srcId="{27F7269C-236F-4651-B2BA-CE4A76AF4C61}" destId="{3ED73E81-18BA-481F-83A8-9100C7F4B9D9}" srcOrd="0" destOrd="0" presId="urn:microsoft.com/office/officeart/2005/8/layout/list1"/>
    <dgm:cxn modelId="{A63555ED-8E4E-4780-B3CA-9F65F3E1A95C}" type="presOf" srcId="{849759FC-48D4-4720-9821-CF9483298479}" destId="{2AFC8BEB-C226-406E-B237-4195F832AD5F}" srcOrd="0" destOrd="0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CBC9F813-E1EC-4771-831E-517474297FA7}" type="presParOf" srcId="{2AFC8BEB-C226-406E-B237-4195F832AD5F}" destId="{CAC1B0FF-2BF1-4CF6-AFF2-9F2B6CD6718D}" srcOrd="0" destOrd="0" presId="urn:microsoft.com/office/officeart/2005/8/layout/list1"/>
    <dgm:cxn modelId="{72A13CA3-938B-408C-B567-43F54F250580}" type="presParOf" srcId="{CAC1B0FF-2BF1-4CF6-AFF2-9F2B6CD6718D}" destId="{3ED73E81-18BA-481F-83A8-9100C7F4B9D9}" srcOrd="0" destOrd="0" presId="urn:microsoft.com/office/officeart/2005/8/layout/list1"/>
    <dgm:cxn modelId="{EBEC427D-8CCF-4823-A7AE-9C349E6CFE08}" type="presParOf" srcId="{CAC1B0FF-2BF1-4CF6-AFF2-9F2B6CD6718D}" destId="{D2E463BA-7E87-4D11-91F4-654B32265462}" srcOrd="1" destOrd="0" presId="urn:microsoft.com/office/officeart/2005/8/layout/list1"/>
    <dgm:cxn modelId="{CC82ADD3-B1E6-482E-B672-0445B9CA794D}" type="presParOf" srcId="{2AFC8BEB-C226-406E-B237-4195F832AD5F}" destId="{A3823982-EE2F-4658-89AD-370D066AA444}" srcOrd="1" destOrd="0" presId="urn:microsoft.com/office/officeart/2005/8/layout/list1"/>
    <dgm:cxn modelId="{32EFB25F-E57D-4CB5-977D-CBF3504C55A7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 custT="1"/>
      <dgm:spPr/>
      <dgm:t>
        <a:bodyPr/>
        <a:lstStyle/>
        <a:p>
          <a:r>
            <a:rPr lang="pl-PL" sz="2800" dirty="0" smtClean="0"/>
            <a:t>Planowane do realizacji wspólnie z innymi samorządami</a:t>
          </a:r>
          <a:endParaRPr lang="pl-PL" sz="2800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l"/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Budowa chodnika we wsi Gnojna</a:t>
          </a:r>
          <a:endParaRPr lang="pl-PL" sz="2800" dirty="0"/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F7CDE99E-7C0C-47E5-BB12-B9530CAA0FB0}">
      <dgm:prSet phldrT="[Tekst]" custT="1"/>
      <dgm:spPr/>
      <dgm:t>
        <a:bodyPr/>
        <a:lstStyle/>
        <a:p>
          <a:pPr algn="l"/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Przebudowa chodnika we wsi Lipowa</a:t>
          </a:r>
          <a:endParaRPr lang="pl-PL" sz="2800" dirty="0"/>
        </a:p>
      </dgm:t>
    </dgm:pt>
    <dgm:pt modelId="{5F525F91-A96A-445D-94A1-5709D902CDF1}" type="parTrans" cxnId="{34A90D3C-7FA0-41D7-93F7-5CC0E0510B81}">
      <dgm:prSet/>
      <dgm:spPr/>
    </dgm:pt>
    <dgm:pt modelId="{3A1DC17D-CE26-4668-9E04-BA39A661AEDD}" type="sibTrans" cxnId="{34A90D3C-7FA0-41D7-93F7-5CC0E0510B81}">
      <dgm:prSet/>
      <dgm:spPr/>
    </dgm:pt>
    <dgm:pt modelId="{757B4878-0C05-4955-8A85-271A54359039}">
      <dgm:prSet phldrT="[Tekst]" custT="1"/>
      <dgm:spPr/>
      <dgm:t>
        <a:bodyPr/>
        <a:lstStyle/>
        <a:p>
          <a:pPr algn="l"/>
          <a:r>
            <a:rPr lang="pl-PL" sz="2800" b="1" dirty="0" smtClean="0">
              <a:latin typeface="Arial" panose="020B0604020202020204" pitchFamily="34" charset="0"/>
              <a:cs typeface="Arial" panose="020B0604020202020204" pitchFamily="34" charset="0"/>
            </a:rPr>
            <a:t>Przebudowa chodnika we wsi Kolnica</a:t>
          </a:r>
          <a: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dirty="0" smtClean="0">
              <a:latin typeface="Arial" panose="020B0604020202020204" pitchFamily="34" charset="0"/>
              <a:cs typeface="Arial" panose="020B0604020202020204" pitchFamily="34" charset="0"/>
            </a:rPr>
            <a:t>planowana realizacja w 2017 r. </a:t>
          </a:r>
          <a:endParaRPr lang="pl-PL" sz="2800" dirty="0"/>
        </a:p>
      </dgm:t>
    </dgm:pt>
    <dgm:pt modelId="{B4642B10-B441-47F0-8AC4-8F8EA6AAE4A5}" type="parTrans" cxnId="{5CC56E9D-1E6B-4E65-9E52-1331A2BE84A0}">
      <dgm:prSet/>
      <dgm:spPr/>
    </dgm:pt>
    <dgm:pt modelId="{63AD148A-5C2B-40D9-BE8F-D063C922A76D}" type="sibTrans" cxnId="{5CC56E9D-1E6B-4E65-9E52-1331A2BE84A0}">
      <dgm:prSet/>
      <dgm:spPr/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 custScaleY="11117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CB524E5-5A32-4ECB-B45D-A4396734CD12}" type="presOf" srcId="{849759FC-48D4-4720-9821-CF9483298479}" destId="{2AFC8BEB-C226-406E-B237-4195F832AD5F}" srcOrd="0" destOrd="0" presId="urn:microsoft.com/office/officeart/2005/8/layout/list1"/>
    <dgm:cxn modelId="{34A90D3C-7FA0-41D7-93F7-5CC0E0510B81}" srcId="{27F7269C-236F-4651-B2BA-CE4A76AF4C61}" destId="{F7CDE99E-7C0C-47E5-BB12-B9530CAA0FB0}" srcOrd="1" destOrd="0" parTransId="{5F525F91-A96A-445D-94A1-5709D902CDF1}" sibTransId="{3A1DC17D-CE26-4668-9E04-BA39A661AEDD}"/>
    <dgm:cxn modelId="{FA08D693-46EE-4223-9A15-674D2BA5F2AE}" type="presOf" srcId="{27F7269C-236F-4651-B2BA-CE4A76AF4C61}" destId="{3ED73E81-18BA-481F-83A8-9100C7F4B9D9}" srcOrd="0" destOrd="0" presId="urn:microsoft.com/office/officeart/2005/8/layout/list1"/>
    <dgm:cxn modelId="{9E94A31F-DF1D-404E-81C9-25E32BA77D73}" type="presOf" srcId="{5AD55AC7-3537-417D-BBB9-8D9B27E54F28}" destId="{EA7040AE-BD13-45D4-ACBF-6DBE5F052451}" srcOrd="0" destOrd="0" presId="urn:microsoft.com/office/officeart/2005/8/layout/list1"/>
    <dgm:cxn modelId="{7FC5A9B5-E273-432A-BC08-EC8C83A32B89}" type="presOf" srcId="{757B4878-0C05-4955-8A85-271A54359039}" destId="{EA7040AE-BD13-45D4-ACBF-6DBE5F052451}" srcOrd="0" destOrd="2" presId="urn:microsoft.com/office/officeart/2005/8/layout/list1"/>
    <dgm:cxn modelId="{4988D3D8-13E4-4687-8756-1539279A93A1}" type="presOf" srcId="{F7CDE99E-7C0C-47E5-BB12-B9530CAA0FB0}" destId="{EA7040AE-BD13-45D4-ACBF-6DBE5F052451}" srcOrd="0" destOrd="1" presId="urn:microsoft.com/office/officeart/2005/8/layout/list1"/>
    <dgm:cxn modelId="{5CC56E9D-1E6B-4E65-9E52-1331A2BE84A0}" srcId="{27F7269C-236F-4651-B2BA-CE4A76AF4C61}" destId="{757B4878-0C05-4955-8A85-271A54359039}" srcOrd="2" destOrd="0" parTransId="{B4642B10-B441-47F0-8AC4-8F8EA6AAE4A5}" sibTransId="{63AD148A-5C2B-40D9-BE8F-D063C922A76D}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E52315B9-CBAD-449F-9973-715D11167CA9}" type="presOf" srcId="{27F7269C-236F-4651-B2BA-CE4A76AF4C61}" destId="{D2E463BA-7E87-4D11-91F4-654B32265462}" srcOrd="1" destOrd="0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E448A1CC-1C60-48B8-B8CA-EDBF05C14C87}" type="presParOf" srcId="{2AFC8BEB-C226-406E-B237-4195F832AD5F}" destId="{CAC1B0FF-2BF1-4CF6-AFF2-9F2B6CD6718D}" srcOrd="0" destOrd="0" presId="urn:microsoft.com/office/officeart/2005/8/layout/list1"/>
    <dgm:cxn modelId="{17226471-AA22-4B69-B3B6-7F3CCC58BABB}" type="presParOf" srcId="{CAC1B0FF-2BF1-4CF6-AFF2-9F2B6CD6718D}" destId="{3ED73E81-18BA-481F-83A8-9100C7F4B9D9}" srcOrd="0" destOrd="0" presId="urn:microsoft.com/office/officeart/2005/8/layout/list1"/>
    <dgm:cxn modelId="{29C15FAC-6C06-44A0-B04D-4AF175405AF8}" type="presParOf" srcId="{CAC1B0FF-2BF1-4CF6-AFF2-9F2B6CD6718D}" destId="{D2E463BA-7E87-4D11-91F4-654B32265462}" srcOrd="1" destOrd="0" presId="urn:microsoft.com/office/officeart/2005/8/layout/list1"/>
    <dgm:cxn modelId="{7163C601-DAED-4BB2-8216-764F77953733}" type="presParOf" srcId="{2AFC8BEB-C226-406E-B237-4195F832AD5F}" destId="{A3823982-EE2F-4658-89AD-370D066AA444}" srcOrd="1" destOrd="0" presId="urn:microsoft.com/office/officeart/2005/8/layout/list1"/>
    <dgm:cxn modelId="{DB32C17B-7C77-48DF-8073-4AB00FEB8D5B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19F49D-9E60-418E-819E-3156E0C5F09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8864A35-54A0-4FBE-95B1-049ADE6E6325}">
      <dgm:prSet phldrT="[Tekst]" custT="1"/>
      <dgm:spPr/>
      <dgm:t>
        <a:bodyPr/>
        <a:lstStyle/>
        <a:p>
          <a:r>
            <a:rPr lang="pl-PL" sz="2600" dirty="0" smtClean="0"/>
            <a:t>BUDŻET JEDNOSTKI SAMORZĄDU TERYTORIALNEGO</a:t>
          </a:r>
          <a:endParaRPr lang="pl-PL" sz="2600" dirty="0"/>
        </a:p>
      </dgm:t>
    </dgm:pt>
    <dgm:pt modelId="{31BC0517-D678-4841-A949-D1E0ADA8B671}" type="parTrans" cxnId="{3F3CC572-5E93-4EA8-B350-1EC5A2A8DE17}">
      <dgm:prSet/>
      <dgm:spPr/>
      <dgm:t>
        <a:bodyPr/>
        <a:lstStyle/>
        <a:p>
          <a:endParaRPr lang="pl-PL"/>
        </a:p>
      </dgm:t>
    </dgm:pt>
    <dgm:pt modelId="{FD6C80EA-6C10-4F6E-9760-9A2F3100ED76}" type="sibTrans" cxnId="{3F3CC572-5E93-4EA8-B350-1EC5A2A8DE17}">
      <dgm:prSet/>
      <dgm:spPr/>
      <dgm:t>
        <a:bodyPr/>
        <a:lstStyle/>
        <a:p>
          <a:endParaRPr lang="pl-PL"/>
        </a:p>
      </dgm:t>
    </dgm:pt>
    <dgm:pt modelId="{E48D14A7-691F-4D05-8FE1-2C8301D6A64C}">
      <dgm:prSet phldrT="[Tekst]" custT="1"/>
      <dgm:spPr/>
      <dgm:t>
        <a:bodyPr/>
        <a:lstStyle/>
        <a:p>
          <a:pPr algn="just"/>
          <a:r>
            <a:rPr lang="pl-PL" sz="2000" dirty="0" smtClean="0"/>
            <a:t>Budżet jednostki samorządu terytorialnego jest rocznym planem dochodów i wydatków oraz przychodów i rozchodów tej jednostki</a:t>
          </a:r>
          <a:endParaRPr lang="pl-PL" sz="2000" dirty="0"/>
        </a:p>
      </dgm:t>
    </dgm:pt>
    <dgm:pt modelId="{CD899E46-4BE6-434A-9475-4787F2B9F6CC}" type="parTrans" cxnId="{FAE6B6FC-30AD-47DF-A050-B965442B30EF}">
      <dgm:prSet/>
      <dgm:spPr/>
      <dgm:t>
        <a:bodyPr/>
        <a:lstStyle/>
        <a:p>
          <a:endParaRPr lang="pl-PL"/>
        </a:p>
      </dgm:t>
    </dgm:pt>
    <dgm:pt modelId="{B298929D-C989-40BB-B9A6-1F29A9009CAA}" type="sibTrans" cxnId="{FAE6B6FC-30AD-47DF-A050-B965442B30EF}">
      <dgm:prSet/>
      <dgm:spPr/>
      <dgm:t>
        <a:bodyPr/>
        <a:lstStyle/>
        <a:p>
          <a:endParaRPr lang="pl-PL"/>
        </a:p>
      </dgm:t>
    </dgm:pt>
    <dgm:pt modelId="{CEC00E11-B769-480C-9473-4B71DA61AEDF}">
      <dgm:prSet phldrT="[Tekst]" custT="1"/>
      <dgm:spPr/>
      <dgm:t>
        <a:bodyPr/>
        <a:lstStyle/>
        <a:p>
          <a:pPr algn="just"/>
          <a:r>
            <a:rPr lang="pl-PL" sz="2000" dirty="0" smtClean="0"/>
            <a:t>Budżet jednostki samorządu terytorialnego jest uchwalany na rok budżetowy</a:t>
          </a:r>
          <a:endParaRPr lang="pl-PL" sz="2000" dirty="0"/>
        </a:p>
      </dgm:t>
    </dgm:pt>
    <dgm:pt modelId="{EF984CD8-802C-4912-A589-9189F91D69F0}" type="parTrans" cxnId="{7755B921-BD8E-495D-BE83-505B4C0D3A24}">
      <dgm:prSet/>
      <dgm:spPr/>
      <dgm:t>
        <a:bodyPr/>
        <a:lstStyle/>
        <a:p>
          <a:endParaRPr lang="pl-PL"/>
        </a:p>
      </dgm:t>
    </dgm:pt>
    <dgm:pt modelId="{BAD54782-A26F-4F54-A07F-ABCABD5AB999}" type="sibTrans" cxnId="{7755B921-BD8E-495D-BE83-505B4C0D3A24}">
      <dgm:prSet/>
      <dgm:spPr/>
      <dgm:t>
        <a:bodyPr/>
        <a:lstStyle/>
        <a:p>
          <a:endParaRPr lang="pl-PL"/>
        </a:p>
      </dgm:t>
    </dgm:pt>
    <dgm:pt modelId="{C3527B5A-7B65-4933-9691-06ED4089FC96}">
      <dgm:prSet phldrT="[Tekst]" custT="1"/>
      <dgm:spPr/>
      <dgm:t>
        <a:bodyPr/>
        <a:lstStyle/>
        <a:p>
          <a:pPr algn="just"/>
          <a:r>
            <a:rPr lang="pl-PL" sz="2000" dirty="0" smtClean="0"/>
            <a:t> Rokiem budżetowym jest rok kalendarzowy</a:t>
          </a:r>
          <a:endParaRPr lang="pl-PL" sz="2000" dirty="0"/>
        </a:p>
      </dgm:t>
    </dgm:pt>
    <dgm:pt modelId="{50193C05-8EBC-4771-9B1A-3C840EEDBC75}" type="parTrans" cxnId="{6ACC916C-37AE-4519-8629-411B21A86A75}">
      <dgm:prSet/>
      <dgm:spPr/>
      <dgm:t>
        <a:bodyPr/>
        <a:lstStyle/>
        <a:p>
          <a:endParaRPr lang="pl-PL"/>
        </a:p>
      </dgm:t>
    </dgm:pt>
    <dgm:pt modelId="{F9C02249-F273-4B53-8CFA-6A8B21E4A600}" type="sibTrans" cxnId="{6ACC916C-37AE-4519-8629-411B21A86A75}">
      <dgm:prSet/>
      <dgm:spPr/>
      <dgm:t>
        <a:bodyPr/>
        <a:lstStyle/>
        <a:p>
          <a:endParaRPr lang="pl-PL"/>
        </a:p>
      </dgm:t>
    </dgm:pt>
    <dgm:pt modelId="{D7FDD49A-86AE-49C6-ADB8-ABE04EEAB29A}" type="pres">
      <dgm:prSet presAssocID="{0819F49D-9E60-418E-819E-3156E0C5F09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E3680C98-A5ED-4794-9738-F3AC018EB845}" type="pres">
      <dgm:prSet presAssocID="{28864A35-54A0-4FBE-95B1-049ADE6E6325}" presName="parentLin" presStyleCnt="0"/>
      <dgm:spPr/>
    </dgm:pt>
    <dgm:pt modelId="{F30BEAE6-0E27-4580-BC9D-14096DECDE55}" type="pres">
      <dgm:prSet presAssocID="{28864A35-54A0-4FBE-95B1-049ADE6E6325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6E5A3F08-975B-41C6-AB5C-736D57F25750}" type="pres">
      <dgm:prSet presAssocID="{28864A35-54A0-4FBE-95B1-049ADE6E6325}" presName="parentText" presStyleLbl="node1" presStyleIdx="0" presStyleCnt="1" custScaleY="62132" custLinFactNeighborX="-66386" custLinFactNeighborY="-1446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EAFE30C-A4E9-4183-ADB0-913FD8DC90E4}" type="pres">
      <dgm:prSet presAssocID="{28864A35-54A0-4FBE-95B1-049ADE6E6325}" presName="negativeSpace" presStyleCnt="0"/>
      <dgm:spPr/>
    </dgm:pt>
    <dgm:pt modelId="{006A0E83-2018-4E87-8426-6457E0C22D8E}" type="pres">
      <dgm:prSet presAssocID="{28864A35-54A0-4FBE-95B1-049ADE6E6325}" presName="childText" presStyleLbl="conFgAcc1" presStyleIdx="0" presStyleCnt="1" custScaleY="1240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AE6B6FC-30AD-47DF-A050-B965442B30EF}" srcId="{28864A35-54A0-4FBE-95B1-049ADE6E6325}" destId="{E48D14A7-691F-4D05-8FE1-2C8301D6A64C}" srcOrd="0" destOrd="0" parTransId="{CD899E46-4BE6-434A-9475-4787F2B9F6CC}" sibTransId="{B298929D-C989-40BB-B9A6-1F29A9009CAA}"/>
    <dgm:cxn modelId="{03FBC446-06EA-4B70-AE96-32B92EC73E7F}" type="presOf" srcId="{E48D14A7-691F-4D05-8FE1-2C8301D6A64C}" destId="{006A0E83-2018-4E87-8426-6457E0C22D8E}" srcOrd="0" destOrd="0" presId="urn:microsoft.com/office/officeart/2005/8/layout/list1"/>
    <dgm:cxn modelId="{3F3CC572-5E93-4EA8-B350-1EC5A2A8DE17}" srcId="{0819F49D-9E60-418E-819E-3156E0C5F096}" destId="{28864A35-54A0-4FBE-95B1-049ADE6E6325}" srcOrd="0" destOrd="0" parTransId="{31BC0517-D678-4841-A949-D1E0ADA8B671}" sibTransId="{FD6C80EA-6C10-4F6E-9760-9A2F3100ED76}"/>
    <dgm:cxn modelId="{B77CB5D3-3C15-4E2B-9BE2-4397468248B0}" type="presOf" srcId="{C3527B5A-7B65-4933-9691-06ED4089FC96}" destId="{006A0E83-2018-4E87-8426-6457E0C22D8E}" srcOrd="0" destOrd="2" presId="urn:microsoft.com/office/officeart/2005/8/layout/list1"/>
    <dgm:cxn modelId="{F6E29B2D-BDE3-42AF-A235-3A7378549073}" type="presOf" srcId="{CEC00E11-B769-480C-9473-4B71DA61AEDF}" destId="{006A0E83-2018-4E87-8426-6457E0C22D8E}" srcOrd="0" destOrd="1" presId="urn:microsoft.com/office/officeart/2005/8/layout/list1"/>
    <dgm:cxn modelId="{7755B921-BD8E-495D-BE83-505B4C0D3A24}" srcId="{28864A35-54A0-4FBE-95B1-049ADE6E6325}" destId="{CEC00E11-B769-480C-9473-4B71DA61AEDF}" srcOrd="1" destOrd="0" parTransId="{EF984CD8-802C-4912-A589-9189F91D69F0}" sibTransId="{BAD54782-A26F-4F54-A07F-ABCABD5AB999}"/>
    <dgm:cxn modelId="{807955C3-9B3F-44D6-8747-7494377710C2}" type="presOf" srcId="{28864A35-54A0-4FBE-95B1-049ADE6E6325}" destId="{F30BEAE6-0E27-4580-BC9D-14096DECDE55}" srcOrd="0" destOrd="0" presId="urn:microsoft.com/office/officeart/2005/8/layout/list1"/>
    <dgm:cxn modelId="{79047572-42B4-4288-AF2E-9E7CC850ACC2}" type="presOf" srcId="{0819F49D-9E60-418E-819E-3156E0C5F096}" destId="{D7FDD49A-86AE-49C6-ADB8-ABE04EEAB29A}" srcOrd="0" destOrd="0" presId="urn:microsoft.com/office/officeart/2005/8/layout/list1"/>
    <dgm:cxn modelId="{6ACC916C-37AE-4519-8629-411B21A86A75}" srcId="{28864A35-54A0-4FBE-95B1-049ADE6E6325}" destId="{C3527B5A-7B65-4933-9691-06ED4089FC96}" srcOrd="2" destOrd="0" parTransId="{50193C05-8EBC-4771-9B1A-3C840EEDBC75}" sibTransId="{F9C02249-F273-4B53-8CFA-6A8B21E4A600}"/>
    <dgm:cxn modelId="{52D85E27-2A9C-4FE9-8465-D57F5D3F10B2}" type="presOf" srcId="{28864A35-54A0-4FBE-95B1-049ADE6E6325}" destId="{6E5A3F08-975B-41C6-AB5C-736D57F25750}" srcOrd="1" destOrd="0" presId="urn:microsoft.com/office/officeart/2005/8/layout/list1"/>
    <dgm:cxn modelId="{1C654109-3249-42F7-AD49-568B022361F0}" type="presParOf" srcId="{D7FDD49A-86AE-49C6-ADB8-ABE04EEAB29A}" destId="{E3680C98-A5ED-4794-9738-F3AC018EB845}" srcOrd="0" destOrd="0" presId="urn:microsoft.com/office/officeart/2005/8/layout/list1"/>
    <dgm:cxn modelId="{F362166D-D2CA-4C12-ADCE-0A3035087E7E}" type="presParOf" srcId="{E3680C98-A5ED-4794-9738-F3AC018EB845}" destId="{F30BEAE6-0E27-4580-BC9D-14096DECDE55}" srcOrd="0" destOrd="0" presId="urn:microsoft.com/office/officeart/2005/8/layout/list1"/>
    <dgm:cxn modelId="{3C7897AF-877F-4E4D-AE0B-C7E7233A9508}" type="presParOf" srcId="{E3680C98-A5ED-4794-9738-F3AC018EB845}" destId="{6E5A3F08-975B-41C6-AB5C-736D57F25750}" srcOrd="1" destOrd="0" presId="urn:microsoft.com/office/officeart/2005/8/layout/list1"/>
    <dgm:cxn modelId="{521287A2-8863-4C75-8AF2-3EAFCE13BC07}" type="presParOf" srcId="{D7FDD49A-86AE-49C6-ADB8-ABE04EEAB29A}" destId="{4EAFE30C-A4E9-4183-ADB0-913FD8DC90E4}" srcOrd="1" destOrd="0" presId="urn:microsoft.com/office/officeart/2005/8/layout/list1"/>
    <dgm:cxn modelId="{324B624D-300C-47AC-80F5-01923FCB6E3F}" type="presParOf" srcId="{D7FDD49A-86AE-49C6-ADB8-ABE04EEAB29A}" destId="{006A0E83-2018-4E87-8426-6457E0C22D8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 custT="1"/>
      <dgm:spPr/>
      <dgm:t>
        <a:bodyPr/>
        <a:lstStyle/>
        <a:p>
          <a:r>
            <a:rPr lang="pl-PL" sz="2800" dirty="0" smtClean="0"/>
            <a:t>Planowane do realizacji </a:t>
          </a:r>
          <a:endParaRPr lang="pl-PL" sz="2800" dirty="0" smtClean="0"/>
        </a:p>
        <a:p>
          <a:r>
            <a:rPr lang="pl-PL" sz="2800" dirty="0" smtClean="0"/>
            <a:t>w zakresie </a:t>
          </a:r>
          <a:r>
            <a:rPr lang="pl-PL" sz="2800" dirty="0" smtClean="0"/>
            <a:t>bazy sportowej</a:t>
          </a:r>
          <a:endParaRPr lang="pl-PL" sz="2800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Kolnicy</a:t>
          </a:r>
          <a:endParaRPr lang="pl-PL" sz="1600" dirty="0"/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F7CDE99E-7C0C-47E5-BB12-B9530CAA0FB0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Lipowej - </a:t>
          </a:r>
          <a:r>
            <a:rPr lang="pl-PL" sz="1600" b="0" dirty="0" smtClean="0">
              <a:latin typeface="Arial" panose="020B0604020202020204" pitchFamily="34" charset="0"/>
              <a:cs typeface="Arial" panose="020B0604020202020204" pitchFamily="34" charset="0"/>
            </a:rPr>
            <a:t>dokumentacja</a:t>
          </a:r>
          <a:endParaRPr lang="pl-PL" sz="1600" b="0" dirty="0"/>
        </a:p>
      </dgm:t>
    </dgm:pt>
    <dgm:pt modelId="{5F525F91-A96A-445D-94A1-5709D902CDF1}" type="parTrans" cxnId="{34A90D3C-7FA0-41D7-93F7-5CC0E0510B81}">
      <dgm:prSet/>
      <dgm:spPr/>
      <dgm:t>
        <a:bodyPr/>
        <a:lstStyle/>
        <a:p>
          <a:endParaRPr lang="pl-PL"/>
        </a:p>
      </dgm:t>
    </dgm:pt>
    <dgm:pt modelId="{3A1DC17D-CE26-4668-9E04-BA39A661AEDD}" type="sibTrans" cxnId="{34A90D3C-7FA0-41D7-93F7-5CC0E0510B81}">
      <dgm:prSet/>
      <dgm:spPr/>
      <dgm:t>
        <a:bodyPr/>
        <a:lstStyle/>
        <a:p>
          <a:endParaRPr lang="pl-PL"/>
        </a:p>
      </dgm:t>
    </dgm:pt>
    <dgm:pt modelId="{757B4878-0C05-4955-8A85-271A54359039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Kopicach- </a:t>
          </a:r>
          <a:r>
            <a:rPr lang="pl-PL" sz="1600" b="0" dirty="0" smtClean="0">
              <a:latin typeface="Arial" panose="020B0604020202020204" pitchFamily="34" charset="0"/>
              <a:cs typeface="Arial" panose="020B0604020202020204" pitchFamily="34" charset="0"/>
            </a:rPr>
            <a:t>dokumentacja</a:t>
          </a:r>
          <a:endParaRPr lang="pl-PL" sz="1600" b="0" dirty="0"/>
        </a:p>
      </dgm:t>
    </dgm:pt>
    <dgm:pt modelId="{B4642B10-B441-47F0-8AC4-8F8EA6AAE4A5}" type="parTrans" cxnId="{5CC56E9D-1E6B-4E65-9E52-1331A2BE84A0}">
      <dgm:prSet/>
      <dgm:spPr/>
      <dgm:t>
        <a:bodyPr/>
        <a:lstStyle/>
        <a:p>
          <a:endParaRPr lang="pl-PL"/>
        </a:p>
      </dgm:t>
    </dgm:pt>
    <dgm:pt modelId="{63AD148A-5C2B-40D9-BE8F-D063C922A76D}" type="sibTrans" cxnId="{5CC56E9D-1E6B-4E65-9E52-1331A2BE84A0}">
      <dgm:prSet/>
      <dgm:spPr/>
      <dgm:t>
        <a:bodyPr/>
        <a:lstStyle/>
        <a:p>
          <a:endParaRPr lang="pl-PL"/>
        </a:p>
      </dgm:t>
    </dgm:pt>
    <dgm:pt modelId="{21DB7888-435A-424C-A50D-E6ADC0393E8B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Budowa boiska do piłki nożnej w Starowicach Dolnych</a:t>
          </a:r>
          <a:endParaRPr lang="pl-PL" sz="1600" b="0" dirty="0"/>
        </a:p>
      </dgm:t>
    </dgm:pt>
    <dgm:pt modelId="{8A748B55-F7FD-41A2-9205-EDB3C096E8B1}" type="parTrans" cxnId="{D3344978-48D3-4574-9207-608580860764}">
      <dgm:prSet/>
      <dgm:spPr/>
      <dgm:t>
        <a:bodyPr/>
        <a:lstStyle/>
        <a:p>
          <a:endParaRPr lang="pl-PL"/>
        </a:p>
      </dgm:t>
    </dgm:pt>
    <dgm:pt modelId="{F4CB9B43-42C8-42C5-8FBC-439ED13A7BA3}" type="sibTrans" cxnId="{D3344978-48D3-4574-9207-608580860764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 custLinFactX="8930" custLinFactNeighborX="100000" custLinFactNeighborY="-295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 custScaleY="111177" custLinFactNeighborX="395" custLinFactNeighborY="159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B5DE4BE-B73F-4C03-9D9E-A5929FD1AA60}" type="presOf" srcId="{F7CDE99E-7C0C-47E5-BB12-B9530CAA0FB0}" destId="{EA7040AE-BD13-45D4-ACBF-6DBE5F052451}" srcOrd="0" destOrd="1" presId="urn:microsoft.com/office/officeart/2005/8/layout/list1"/>
    <dgm:cxn modelId="{34A90D3C-7FA0-41D7-93F7-5CC0E0510B81}" srcId="{27F7269C-236F-4651-B2BA-CE4A76AF4C61}" destId="{F7CDE99E-7C0C-47E5-BB12-B9530CAA0FB0}" srcOrd="1" destOrd="0" parTransId="{5F525F91-A96A-445D-94A1-5709D902CDF1}" sibTransId="{3A1DC17D-CE26-4668-9E04-BA39A661AEDD}"/>
    <dgm:cxn modelId="{19688F3F-C02D-46D7-A46A-458A19B9FE17}" type="presOf" srcId="{27F7269C-236F-4651-B2BA-CE4A76AF4C61}" destId="{3ED73E81-18BA-481F-83A8-9100C7F4B9D9}" srcOrd="0" destOrd="0" presId="urn:microsoft.com/office/officeart/2005/8/layout/list1"/>
    <dgm:cxn modelId="{FE763EEE-6BD5-4214-B4DA-24D57DEC5503}" type="presOf" srcId="{21DB7888-435A-424C-A50D-E6ADC0393E8B}" destId="{EA7040AE-BD13-45D4-ACBF-6DBE5F052451}" srcOrd="0" destOrd="3" presId="urn:microsoft.com/office/officeart/2005/8/layout/list1"/>
    <dgm:cxn modelId="{986984B0-2E16-4AD6-BAAB-342FC6CBEE3F}" type="presOf" srcId="{5AD55AC7-3537-417D-BBB9-8D9B27E54F28}" destId="{EA7040AE-BD13-45D4-ACBF-6DBE5F052451}" srcOrd="0" destOrd="0" presId="urn:microsoft.com/office/officeart/2005/8/layout/list1"/>
    <dgm:cxn modelId="{4BA2D8F9-BC30-47CC-B748-4C8CDBE9833F}" type="presOf" srcId="{849759FC-48D4-4720-9821-CF9483298479}" destId="{2AFC8BEB-C226-406E-B237-4195F832AD5F}" srcOrd="0" destOrd="0" presId="urn:microsoft.com/office/officeart/2005/8/layout/list1"/>
    <dgm:cxn modelId="{5CC56E9D-1E6B-4E65-9E52-1331A2BE84A0}" srcId="{27F7269C-236F-4651-B2BA-CE4A76AF4C61}" destId="{757B4878-0C05-4955-8A85-271A54359039}" srcOrd="2" destOrd="0" parTransId="{B4642B10-B441-47F0-8AC4-8F8EA6AAE4A5}" sibTransId="{63AD148A-5C2B-40D9-BE8F-D063C922A76D}"/>
    <dgm:cxn modelId="{EF97AEA6-9BE2-4E90-A024-8C2492A9DF27}" type="presOf" srcId="{27F7269C-236F-4651-B2BA-CE4A76AF4C61}" destId="{D2E463BA-7E87-4D11-91F4-654B32265462}" srcOrd="1" destOrd="0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0DD26250-C38B-4C73-9B7C-DFE661C0ADD6}" type="presOf" srcId="{757B4878-0C05-4955-8A85-271A54359039}" destId="{EA7040AE-BD13-45D4-ACBF-6DBE5F052451}" srcOrd="0" destOrd="2" presId="urn:microsoft.com/office/officeart/2005/8/layout/list1"/>
    <dgm:cxn modelId="{D3344978-48D3-4574-9207-608580860764}" srcId="{27F7269C-236F-4651-B2BA-CE4A76AF4C61}" destId="{21DB7888-435A-424C-A50D-E6ADC0393E8B}" srcOrd="3" destOrd="0" parTransId="{8A748B55-F7FD-41A2-9205-EDB3C096E8B1}" sibTransId="{F4CB9B43-42C8-42C5-8FBC-439ED13A7BA3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AB4473A1-8CCC-44D3-A58F-59BA14747F5A}" type="presParOf" srcId="{2AFC8BEB-C226-406E-B237-4195F832AD5F}" destId="{CAC1B0FF-2BF1-4CF6-AFF2-9F2B6CD6718D}" srcOrd="0" destOrd="0" presId="urn:microsoft.com/office/officeart/2005/8/layout/list1"/>
    <dgm:cxn modelId="{0974E5EC-6717-4A1E-8D2F-24D50FCD9849}" type="presParOf" srcId="{CAC1B0FF-2BF1-4CF6-AFF2-9F2B6CD6718D}" destId="{3ED73E81-18BA-481F-83A8-9100C7F4B9D9}" srcOrd="0" destOrd="0" presId="urn:microsoft.com/office/officeart/2005/8/layout/list1"/>
    <dgm:cxn modelId="{CB4F0A0A-E9A3-4EAB-AF7C-B81C070FB3A8}" type="presParOf" srcId="{CAC1B0FF-2BF1-4CF6-AFF2-9F2B6CD6718D}" destId="{D2E463BA-7E87-4D11-91F4-654B32265462}" srcOrd="1" destOrd="0" presId="urn:microsoft.com/office/officeart/2005/8/layout/list1"/>
    <dgm:cxn modelId="{9D9D9984-6168-4E07-929F-FDB93CA4579C}" type="presParOf" srcId="{2AFC8BEB-C226-406E-B237-4195F832AD5F}" destId="{A3823982-EE2F-4658-89AD-370D066AA444}" srcOrd="1" destOrd="0" presId="urn:microsoft.com/office/officeart/2005/8/layout/list1"/>
    <dgm:cxn modelId="{47190971-3B69-4F5F-BA07-E97FD59B3524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 custT="1"/>
      <dgm:spPr/>
      <dgm:t>
        <a:bodyPr/>
        <a:lstStyle/>
        <a:p>
          <a:r>
            <a:rPr lang="pl-PL" sz="1600" dirty="0" smtClean="0"/>
            <a:t>Planowane do realizacji w ramach Programów  UE</a:t>
          </a:r>
          <a:endParaRPr lang="pl-PL" sz="1600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Budowa kanalizacji sanitarnej grawitacyjnej i tłocznej w Gminie Grodków – etap II – Kopice i Kopice Leśnica – część I o wartości 4.100.000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zł, z okresem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realizacji 2017-2018, z możliwością pozyskania dofinansowania w kwocie 2.000.000 zł,</a:t>
          </a:r>
          <a:endParaRPr lang="pl-PL" sz="16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CD8AFB81-F2F3-42F5-861C-050E89467263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Budowa dróg lokalnych w Tarnowie Grodkowskim o wartości 2.600.000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zł, z okresem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realizacji 2017, z możliwością pozyskania dofinansowania w kwocie 1.208.970 zł,</a:t>
          </a:r>
          <a:endParaRPr lang="pl-PL" sz="1600" dirty="0">
            <a:latin typeface="+mn-lt"/>
            <a:cs typeface="Arial" panose="020B0604020202020204" pitchFamily="34" charset="0"/>
          </a:endParaRPr>
        </a:p>
      </dgm:t>
    </dgm:pt>
    <dgm:pt modelId="{BEEC1E68-754A-47E7-99C3-063DCF6A981F}" type="parTrans" cxnId="{CD9FB365-BE9E-4152-A752-B0F103CA6C9E}">
      <dgm:prSet/>
      <dgm:spPr/>
      <dgm:t>
        <a:bodyPr/>
        <a:lstStyle/>
        <a:p>
          <a:endParaRPr lang="pl-PL"/>
        </a:p>
      </dgm:t>
    </dgm:pt>
    <dgm:pt modelId="{84FC6105-060E-4A2E-9E0D-59112D6E6F7B}" type="sibTrans" cxnId="{CD9FB365-BE9E-4152-A752-B0F103CA6C9E}">
      <dgm:prSet/>
      <dgm:spPr/>
      <dgm:t>
        <a:bodyPr/>
        <a:lstStyle/>
        <a:p>
          <a:endParaRPr lang="pl-PL"/>
        </a:p>
      </dgm:t>
    </dgm:pt>
    <dgm:pt modelId="{7CD772D4-9150-4328-ADC7-75C0BDBD0AE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Wdrażanie strategii niskoemisyjnych w Subregionie Południowym na terenie Gminy Grodków i Gminy Paczków o wartości 11.500.000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zł    z okresem realizacji 2017-2018, z możliwością pozyskania dofinansowania w kwocie 8.000.000 zł,</a:t>
          </a:r>
          <a:endParaRPr lang="pl-PL" sz="1600" dirty="0" smtClean="0">
            <a:latin typeface="+mn-lt"/>
            <a:cs typeface="Arial" panose="020B0604020202020204" pitchFamily="34" charset="0"/>
          </a:endParaRPr>
        </a:p>
      </dgm:t>
    </dgm:pt>
    <dgm:pt modelId="{F5EAAD76-88DC-453D-A10E-36728B4CF905}" type="parTrans" cxnId="{191F3BB0-C5A4-4C9B-8219-1BF018E9F9AC}">
      <dgm:prSet/>
      <dgm:spPr/>
      <dgm:t>
        <a:bodyPr/>
        <a:lstStyle/>
        <a:p>
          <a:endParaRPr lang="pl-PL"/>
        </a:p>
      </dgm:t>
    </dgm:pt>
    <dgm:pt modelId="{E49C58E5-D418-4876-99AA-D2F402608DDE}" type="sibTrans" cxnId="{191F3BB0-C5A4-4C9B-8219-1BF018E9F9AC}">
      <dgm:prSet/>
      <dgm:spPr/>
      <dgm:t>
        <a:bodyPr/>
        <a:lstStyle/>
        <a:p>
          <a:endParaRPr lang="pl-PL"/>
        </a:p>
      </dgm:t>
    </dgm:pt>
    <dgm:pt modelId="{497E891A-41CB-437D-ABC9-49115F2A49C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Budowa Sali spotkań we wsi Więcmierzyce o wartości 656.591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zł,      z okresem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realizacji 2017, z możliwością pozyskania dofinansowania w kwocie 407.232 zł,</a:t>
          </a:r>
          <a:endParaRPr lang="pl-PL" sz="1600" dirty="0" smtClean="0">
            <a:latin typeface="+mn-lt"/>
            <a:cs typeface="Arial" panose="020B0604020202020204" pitchFamily="34" charset="0"/>
          </a:endParaRPr>
        </a:p>
      </dgm:t>
    </dgm:pt>
    <dgm:pt modelId="{AC6C2008-0ED9-4A75-9B2B-5679DDF55C24}" type="parTrans" cxnId="{83F2ED48-3542-457C-997D-9DD565700E7B}">
      <dgm:prSet/>
      <dgm:spPr/>
      <dgm:t>
        <a:bodyPr/>
        <a:lstStyle/>
        <a:p>
          <a:endParaRPr lang="pl-PL"/>
        </a:p>
      </dgm:t>
    </dgm:pt>
    <dgm:pt modelId="{629556D9-62B7-42A3-88E5-EB92AF2C3113}" type="sibTrans" cxnId="{83F2ED48-3542-457C-997D-9DD565700E7B}">
      <dgm:prSet/>
      <dgm:spPr/>
      <dgm:t>
        <a:bodyPr/>
        <a:lstStyle/>
        <a:p>
          <a:endParaRPr lang="pl-PL"/>
        </a:p>
      </dgm:t>
    </dgm:pt>
    <dgm:pt modelId="{F5F18428-CE22-458A-9372-CFC353A2978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Przebudowa świetlicy wiejskiej w Goli Grodkowskiej o wartości 344.047 zł ,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 okresem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realizacji 2017, z możliwością pozyskania dofinansowania w kwocie 284.750 zł,</a:t>
          </a:r>
        </a:p>
      </dgm:t>
    </dgm:pt>
    <dgm:pt modelId="{2A153F26-1E0A-4C8E-9127-6AD5A1E8AFD0}" type="parTrans" cxnId="{8D969D70-0185-4725-A590-EF5B4A689C7A}">
      <dgm:prSet/>
      <dgm:spPr/>
      <dgm:t>
        <a:bodyPr/>
        <a:lstStyle/>
        <a:p>
          <a:endParaRPr lang="pl-PL"/>
        </a:p>
      </dgm:t>
    </dgm:pt>
    <dgm:pt modelId="{4FB681E1-2D0D-425F-96B1-B8B1AC27004B}" type="sibTrans" cxnId="{8D969D70-0185-4725-A590-EF5B4A689C7A}">
      <dgm:prSet/>
      <dgm:spPr/>
      <dgm:t>
        <a:bodyPr/>
        <a:lstStyle/>
        <a:p>
          <a:endParaRPr lang="pl-PL"/>
        </a:p>
      </dgm:t>
    </dgm:pt>
    <dgm:pt modelId="{84D32B0C-3A0F-46A9-89A2-0C345B442C54}">
      <dgm:prSet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Rewitalizacja Ratusza w Grodkowie o wartości 4.661.100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zł,                 z okresem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realizacji 2017-2018, z możliwością pozyskania dofinansowania w kwocie 3.864.410 zł.</a:t>
          </a:r>
        </a:p>
      </dgm:t>
    </dgm:pt>
    <dgm:pt modelId="{46EAB19E-E7F3-4B34-A32A-49D6FE85AF7F}" type="parTrans" cxnId="{821F6BA2-8995-4933-86D9-075A7E9B6415}">
      <dgm:prSet/>
      <dgm:spPr/>
    </dgm:pt>
    <dgm:pt modelId="{29917DE2-0B04-4CB1-967E-915C005B1D09}" type="sibTrans" cxnId="{821F6BA2-8995-4933-86D9-075A7E9B6415}">
      <dgm:prSet/>
      <dgm:spPr/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6625389D-37EA-4EE5-87AC-469A0889861C}" type="presOf" srcId="{5AD55AC7-3537-417D-BBB9-8D9B27E54F28}" destId="{EA7040AE-BD13-45D4-ACBF-6DBE5F052451}" srcOrd="0" destOrd="0" presId="urn:microsoft.com/office/officeart/2005/8/layout/list1"/>
    <dgm:cxn modelId="{E6206B2E-B6E4-438E-9BED-1392CBB04F31}" type="presOf" srcId="{497E891A-41CB-437D-ABC9-49115F2A49C4}" destId="{EA7040AE-BD13-45D4-ACBF-6DBE5F052451}" srcOrd="0" destOrd="3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CFC0858A-AEB3-465C-B4A9-EFC56B63D443}" type="presOf" srcId="{27F7269C-236F-4651-B2BA-CE4A76AF4C61}" destId="{D2E463BA-7E87-4D11-91F4-654B32265462}" srcOrd="1" destOrd="0" presId="urn:microsoft.com/office/officeart/2005/8/layout/list1"/>
    <dgm:cxn modelId="{83F2ED48-3542-457C-997D-9DD565700E7B}" srcId="{27F7269C-236F-4651-B2BA-CE4A76AF4C61}" destId="{497E891A-41CB-437D-ABC9-49115F2A49C4}" srcOrd="3" destOrd="0" parTransId="{AC6C2008-0ED9-4A75-9B2B-5679DDF55C24}" sibTransId="{629556D9-62B7-42A3-88E5-EB92AF2C3113}"/>
    <dgm:cxn modelId="{8D969D70-0185-4725-A590-EF5B4A689C7A}" srcId="{27F7269C-236F-4651-B2BA-CE4A76AF4C61}" destId="{F5F18428-CE22-458A-9372-CFC353A29784}" srcOrd="4" destOrd="0" parTransId="{2A153F26-1E0A-4C8E-9127-6AD5A1E8AFD0}" sibTransId="{4FB681E1-2D0D-425F-96B1-B8B1AC27004B}"/>
    <dgm:cxn modelId="{AA4750B4-3E4E-4012-8D24-6298FD6339F4}" type="presOf" srcId="{849759FC-48D4-4720-9821-CF9483298479}" destId="{2AFC8BEB-C226-406E-B237-4195F832AD5F}" srcOrd="0" destOrd="0" presId="urn:microsoft.com/office/officeart/2005/8/layout/list1"/>
    <dgm:cxn modelId="{CD9FB365-BE9E-4152-A752-B0F103CA6C9E}" srcId="{27F7269C-236F-4651-B2BA-CE4A76AF4C61}" destId="{CD8AFB81-F2F3-42F5-861C-050E89467263}" srcOrd="1" destOrd="0" parTransId="{BEEC1E68-754A-47E7-99C3-063DCF6A981F}" sibTransId="{84FC6105-060E-4A2E-9E0D-59112D6E6F7B}"/>
    <dgm:cxn modelId="{66727741-8767-4E34-B752-D485508E0CB7}" type="presOf" srcId="{F5F18428-CE22-458A-9372-CFC353A29784}" destId="{EA7040AE-BD13-45D4-ACBF-6DBE5F052451}" srcOrd="0" destOrd="4" presId="urn:microsoft.com/office/officeart/2005/8/layout/list1"/>
    <dgm:cxn modelId="{59A6FBDC-156E-4D70-98BA-60350EA699CB}" type="presOf" srcId="{84D32B0C-3A0F-46A9-89A2-0C345B442C54}" destId="{EA7040AE-BD13-45D4-ACBF-6DBE5F052451}" srcOrd="0" destOrd="5" presId="urn:microsoft.com/office/officeart/2005/8/layout/list1"/>
    <dgm:cxn modelId="{16742652-A02A-4763-9D1C-58F1052AC3BC}" type="presOf" srcId="{27F7269C-236F-4651-B2BA-CE4A76AF4C61}" destId="{3ED73E81-18BA-481F-83A8-9100C7F4B9D9}" srcOrd="0" destOrd="0" presId="urn:microsoft.com/office/officeart/2005/8/layout/list1"/>
    <dgm:cxn modelId="{7FEEB993-BD3F-44F3-9045-5106E4769D2B}" type="presOf" srcId="{7CD772D4-9150-4328-ADC7-75C0BDBD0AE4}" destId="{EA7040AE-BD13-45D4-ACBF-6DBE5F052451}" srcOrd="0" destOrd="2" presId="urn:microsoft.com/office/officeart/2005/8/layout/list1"/>
    <dgm:cxn modelId="{821F6BA2-8995-4933-86D9-075A7E9B6415}" srcId="{27F7269C-236F-4651-B2BA-CE4A76AF4C61}" destId="{84D32B0C-3A0F-46A9-89A2-0C345B442C54}" srcOrd="5" destOrd="0" parTransId="{46EAB19E-E7F3-4B34-A32A-49D6FE85AF7F}" sibTransId="{29917DE2-0B04-4CB1-967E-915C005B1D09}"/>
    <dgm:cxn modelId="{191F3BB0-C5A4-4C9B-8219-1BF018E9F9AC}" srcId="{27F7269C-236F-4651-B2BA-CE4A76AF4C61}" destId="{7CD772D4-9150-4328-ADC7-75C0BDBD0AE4}" srcOrd="2" destOrd="0" parTransId="{F5EAAD76-88DC-453D-A10E-36728B4CF905}" sibTransId="{E49C58E5-D418-4876-99AA-D2F402608DDE}"/>
    <dgm:cxn modelId="{8F1C92B9-E735-4D67-B97A-BC07677DB2CE}" type="presOf" srcId="{CD8AFB81-F2F3-42F5-861C-050E89467263}" destId="{EA7040AE-BD13-45D4-ACBF-6DBE5F052451}" srcOrd="0" destOrd="1" presId="urn:microsoft.com/office/officeart/2005/8/layout/list1"/>
    <dgm:cxn modelId="{74E0413D-18F1-4C1B-B230-6E5DAE80EB8D}" type="presParOf" srcId="{2AFC8BEB-C226-406E-B237-4195F832AD5F}" destId="{CAC1B0FF-2BF1-4CF6-AFF2-9F2B6CD6718D}" srcOrd="0" destOrd="0" presId="urn:microsoft.com/office/officeart/2005/8/layout/list1"/>
    <dgm:cxn modelId="{41E89A1C-12FE-4D1B-82D1-F39F15B7E7FD}" type="presParOf" srcId="{CAC1B0FF-2BF1-4CF6-AFF2-9F2B6CD6718D}" destId="{3ED73E81-18BA-481F-83A8-9100C7F4B9D9}" srcOrd="0" destOrd="0" presId="urn:microsoft.com/office/officeart/2005/8/layout/list1"/>
    <dgm:cxn modelId="{3D87C582-D7B5-4DBD-BD53-16B6F0903BA7}" type="presParOf" srcId="{CAC1B0FF-2BF1-4CF6-AFF2-9F2B6CD6718D}" destId="{D2E463BA-7E87-4D11-91F4-654B32265462}" srcOrd="1" destOrd="0" presId="urn:microsoft.com/office/officeart/2005/8/layout/list1"/>
    <dgm:cxn modelId="{218C30B4-BA53-4ACC-9F2E-88B11103FE81}" type="presParOf" srcId="{2AFC8BEB-C226-406E-B237-4195F832AD5F}" destId="{A3823982-EE2F-4658-89AD-370D066AA444}" srcOrd="1" destOrd="0" presId="urn:microsoft.com/office/officeart/2005/8/layout/list1"/>
    <dgm:cxn modelId="{06CE7027-CC8F-427E-9048-966DD51D4FB7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r>
            <a:rPr lang="pl-PL" dirty="0" smtClean="0"/>
            <a:t>Fundusz sołecki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1600" b="1" dirty="0" smtClean="0">
              <a:latin typeface="+mn-lt"/>
              <a:cs typeface="Arial" panose="020B0604020202020204" pitchFamily="34" charset="0"/>
            </a:rPr>
            <a:t>W budżecie Gminy Grodków na 2017 rok wyodrębniono środki funduszu sołeckiego dla 35 sołectw na łączną kwotę 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u="sng" dirty="0" smtClean="0">
              <a:latin typeface="+mn-lt"/>
              <a:cs typeface="Arial" panose="020B0604020202020204" pitchFamily="34" charset="0"/>
            </a:rPr>
            <a:t>498.385,50 zł</a:t>
          </a:r>
          <a:endParaRPr lang="pl-PL" sz="1600" u="sng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05376D24-5D81-47DE-AE5F-FAEE4827BED0}">
      <dgm:prSet custT="1"/>
      <dgm:spPr/>
      <dgm:t>
        <a:bodyPr/>
        <a:lstStyle/>
        <a:p>
          <a:r>
            <a:rPr lang="pl-PL" sz="1600" b="1" dirty="0" smtClean="0">
              <a:latin typeface="+mn-lt"/>
              <a:cs typeface="Arial" panose="020B0604020202020204" pitchFamily="34" charset="0"/>
            </a:rPr>
            <a:t>W tym: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>wydatki bieżące na kwotę 		251.176,83 zł     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(72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zadania)</a:t>
          </a:r>
          <a:br>
            <a:rPr lang="pl-PL" sz="1600" b="1" dirty="0" smtClean="0">
              <a:latin typeface="+mn-lt"/>
              <a:cs typeface="Arial" panose="020B0604020202020204" pitchFamily="34" charset="0"/>
            </a:rPr>
          </a:br>
          <a:r>
            <a:rPr lang="pl-PL" sz="1600" b="1" dirty="0" smtClean="0">
              <a:latin typeface="+mn-lt"/>
              <a:cs typeface="Arial" panose="020B0604020202020204" pitchFamily="34" charset="0"/>
            </a:rPr>
            <a:t>wydatki majątkowe na kwotę        247.208,67 zł      </a:t>
          </a:r>
          <a:r>
            <a:rPr lang="pl-PL" sz="1600" b="1" dirty="0" smtClean="0">
              <a:latin typeface="+mn-lt"/>
              <a:cs typeface="Arial" panose="020B0604020202020204" pitchFamily="34" charset="0"/>
            </a:rPr>
            <a:t>(20 zadań)</a:t>
          </a:r>
          <a:endParaRPr lang="pl-PL" sz="1600" b="1" dirty="0" smtClean="0">
            <a:latin typeface="+mn-lt"/>
            <a:cs typeface="Arial" panose="020B0604020202020204" pitchFamily="34" charset="0"/>
          </a:endParaRPr>
        </a:p>
      </dgm:t>
    </dgm:pt>
    <dgm:pt modelId="{4B3BA938-4CAE-4F67-AC54-6818FEC741E8}" type="parTrans" cxnId="{0223AB27-7368-4FB0-813B-F8C40AD70709}">
      <dgm:prSet/>
      <dgm:spPr/>
      <dgm:t>
        <a:bodyPr/>
        <a:lstStyle/>
        <a:p>
          <a:endParaRPr lang="pl-PL"/>
        </a:p>
      </dgm:t>
    </dgm:pt>
    <dgm:pt modelId="{7A7B7C6E-AE51-4FF9-8062-4775588EADC2}" type="sibTrans" cxnId="{0223AB27-7368-4FB0-813B-F8C40AD70709}">
      <dgm:prSet/>
      <dgm:spPr/>
      <dgm:t>
        <a:bodyPr/>
        <a:lstStyle/>
        <a:p>
          <a:endParaRPr lang="pl-PL"/>
        </a:p>
      </dgm:t>
    </dgm:pt>
    <dgm:pt modelId="{C9F8AC2E-9601-4BC1-A354-A2F737F5DC3C}">
      <dgm:prSet custT="1"/>
      <dgm:spPr/>
      <dgm:t>
        <a:bodyPr/>
        <a:lstStyle/>
        <a:p>
          <a:endParaRPr lang="pl-PL" sz="1600" b="1" dirty="0" smtClean="0">
            <a:latin typeface="+mn-lt"/>
            <a:cs typeface="Arial" panose="020B0604020202020204" pitchFamily="34" charset="0"/>
          </a:endParaRPr>
        </a:p>
      </dgm:t>
    </dgm:pt>
    <dgm:pt modelId="{35821E36-7C8F-4018-8207-C718278652DA}" type="parTrans" cxnId="{95244884-3093-406B-99F9-18B6F22F7548}">
      <dgm:prSet/>
      <dgm:spPr/>
      <dgm:t>
        <a:bodyPr/>
        <a:lstStyle/>
        <a:p>
          <a:endParaRPr lang="pl-PL"/>
        </a:p>
      </dgm:t>
    </dgm:pt>
    <dgm:pt modelId="{B1DA3EE8-D28A-4DBA-AAE4-7EE5B3704AB7}" type="sibTrans" cxnId="{95244884-3093-406B-99F9-18B6F22F7548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5244884-3093-406B-99F9-18B6F22F7548}" srcId="{27F7269C-236F-4651-B2BA-CE4A76AF4C61}" destId="{C9F8AC2E-9601-4BC1-A354-A2F737F5DC3C}" srcOrd="1" destOrd="0" parTransId="{35821E36-7C8F-4018-8207-C718278652DA}" sibTransId="{B1DA3EE8-D28A-4DBA-AAE4-7EE5B3704AB7}"/>
    <dgm:cxn modelId="{BE7178CF-8C8B-4A5B-B8F9-25717DD91434}" type="presOf" srcId="{05376D24-5D81-47DE-AE5F-FAEE4827BED0}" destId="{EA7040AE-BD13-45D4-ACBF-6DBE5F052451}" srcOrd="0" destOrd="2" presId="urn:microsoft.com/office/officeart/2005/8/layout/list1"/>
    <dgm:cxn modelId="{762329DC-B64B-4781-8096-85A4385D08EC}" type="presOf" srcId="{27F7269C-236F-4651-B2BA-CE4A76AF4C61}" destId="{D2E463BA-7E87-4D11-91F4-654B32265462}" srcOrd="1" destOrd="0" presId="urn:microsoft.com/office/officeart/2005/8/layout/list1"/>
    <dgm:cxn modelId="{C1BB04E0-8845-4862-9327-BD5F5D3A42A0}" type="presOf" srcId="{5AD55AC7-3537-417D-BBB9-8D9B27E54F28}" destId="{EA7040AE-BD13-45D4-ACBF-6DBE5F052451}" srcOrd="0" destOrd="0" presId="urn:microsoft.com/office/officeart/2005/8/layout/list1"/>
    <dgm:cxn modelId="{53AB9832-F937-44B2-9845-2077D74587DA}" type="presOf" srcId="{27F7269C-236F-4651-B2BA-CE4A76AF4C61}" destId="{3ED73E81-18BA-481F-83A8-9100C7F4B9D9}" srcOrd="0" destOrd="0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0223AB27-7368-4FB0-813B-F8C40AD70709}" srcId="{27F7269C-236F-4651-B2BA-CE4A76AF4C61}" destId="{05376D24-5D81-47DE-AE5F-FAEE4827BED0}" srcOrd="2" destOrd="0" parTransId="{4B3BA938-4CAE-4F67-AC54-6818FEC741E8}" sibTransId="{7A7B7C6E-AE51-4FF9-8062-4775588EADC2}"/>
    <dgm:cxn modelId="{614BE499-DE01-4B36-9F3A-92AC83571B21}" type="presOf" srcId="{C9F8AC2E-9601-4BC1-A354-A2F737F5DC3C}" destId="{EA7040AE-BD13-45D4-ACBF-6DBE5F052451}" srcOrd="0" destOrd="1" presId="urn:microsoft.com/office/officeart/2005/8/layout/list1"/>
    <dgm:cxn modelId="{D9D3B281-2634-427A-B577-6AC3CE94123E}" type="presOf" srcId="{849759FC-48D4-4720-9821-CF9483298479}" destId="{2AFC8BEB-C226-406E-B237-4195F832AD5F}" srcOrd="0" destOrd="0" presId="urn:microsoft.com/office/officeart/2005/8/layout/list1"/>
    <dgm:cxn modelId="{BB5F1770-BD91-4600-B744-0721EAC6AAF3}" type="presParOf" srcId="{2AFC8BEB-C226-406E-B237-4195F832AD5F}" destId="{CAC1B0FF-2BF1-4CF6-AFF2-9F2B6CD6718D}" srcOrd="0" destOrd="0" presId="urn:microsoft.com/office/officeart/2005/8/layout/list1"/>
    <dgm:cxn modelId="{D9CAD8E7-2FBF-4DB7-BDB2-D151ADF1C251}" type="presParOf" srcId="{CAC1B0FF-2BF1-4CF6-AFF2-9F2B6CD6718D}" destId="{3ED73E81-18BA-481F-83A8-9100C7F4B9D9}" srcOrd="0" destOrd="0" presId="urn:microsoft.com/office/officeart/2005/8/layout/list1"/>
    <dgm:cxn modelId="{72B5EB4E-9AFF-49CB-A2F4-07DA92FBA329}" type="presParOf" srcId="{CAC1B0FF-2BF1-4CF6-AFF2-9F2B6CD6718D}" destId="{D2E463BA-7E87-4D11-91F4-654B32265462}" srcOrd="1" destOrd="0" presId="urn:microsoft.com/office/officeart/2005/8/layout/list1"/>
    <dgm:cxn modelId="{013D590C-8CF3-43B0-A7DA-09AEB85496A0}" type="presParOf" srcId="{2AFC8BEB-C226-406E-B237-4195F832AD5F}" destId="{A3823982-EE2F-4658-89AD-370D066AA444}" srcOrd="1" destOrd="0" presId="urn:microsoft.com/office/officeart/2005/8/layout/list1"/>
    <dgm:cxn modelId="{064FA38F-4C5D-452F-875D-FEA73408D08C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pPr algn="ctr"/>
          <a:r>
            <a:rPr lang="pl-PL" dirty="0" smtClean="0"/>
            <a:t>Bilans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just"/>
          <a:r>
            <a:rPr lang="pl-PL" sz="2000" b="1" dirty="0" smtClean="0">
              <a:latin typeface="+mn-lt"/>
              <a:cs typeface="Arial" panose="020B0604020202020204" pitchFamily="34" charset="0"/>
            </a:rPr>
            <a:t>DOCHODY OGÓŁEM                              68.892.560,00 zł, w tym :</a:t>
          </a:r>
          <a:endParaRPr lang="pl-PL" sz="2000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DAA930B8-15CF-431C-BA34-D0DA7352AB30}">
      <dgm:prSet custT="1"/>
      <dgm:spPr/>
      <dgm:t>
        <a:bodyPr/>
        <a:lstStyle/>
        <a:p>
          <a:pPr algn="l"/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A88C2221-A94B-49CD-A223-FC8C0B2D62B6}" type="parTrans" cxnId="{206B2C08-C2EB-4C19-83FD-9FCC5B9302AF}">
      <dgm:prSet/>
      <dgm:spPr/>
      <dgm:t>
        <a:bodyPr/>
        <a:lstStyle/>
        <a:p>
          <a:endParaRPr lang="pl-PL"/>
        </a:p>
      </dgm:t>
    </dgm:pt>
    <dgm:pt modelId="{1535D28B-7BC9-45A3-801D-24841550F336}" type="sibTrans" cxnId="{206B2C08-C2EB-4C19-83FD-9FCC5B9302AF}">
      <dgm:prSet/>
      <dgm:spPr/>
      <dgm:t>
        <a:bodyPr/>
        <a:lstStyle/>
        <a:p>
          <a:endParaRPr lang="pl-PL"/>
        </a:p>
      </dgm:t>
    </dgm:pt>
    <dgm:pt modelId="{4B9D1582-3F88-4DC9-AB30-697D48343A25}">
      <dgm:prSet custT="1"/>
      <dgm:spPr/>
      <dgm:t>
        <a:bodyPr/>
        <a:lstStyle/>
        <a:p>
          <a:pPr algn="l"/>
          <a:r>
            <a:rPr lang="pl-PL" sz="2000" b="1" dirty="0" smtClean="0">
              <a:latin typeface="+mn-lt"/>
              <a:cs typeface="Arial" panose="020B0604020202020204" pitchFamily="34" charset="0"/>
            </a:rPr>
            <a:t>Dochody bieżące          67.492.366,00 zł, tj. 97,98 %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E1CD4DCF-90F3-44C4-9ECF-6CFECBDACD09}" type="parTrans" cxnId="{93188949-D908-48D2-A5EB-915796542049}">
      <dgm:prSet/>
      <dgm:spPr/>
      <dgm:t>
        <a:bodyPr/>
        <a:lstStyle/>
        <a:p>
          <a:endParaRPr lang="pl-PL"/>
        </a:p>
      </dgm:t>
    </dgm:pt>
    <dgm:pt modelId="{A4C5F0BE-3442-41D5-AF72-46568BB15A9D}" type="sibTrans" cxnId="{93188949-D908-48D2-A5EB-915796542049}">
      <dgm:prSet/>
      <dgm:spPr/>
      <dgm:t>
        <a:bodyPr/>
        <a:lstStyle/>
        <a:p>
          <a:endParaRPr lang="pl-PL"/>
        </a:p>
      </dgm:t>
    </dgm:pt>
    <dgm:pt modelId="{152FB155-08D8-4C68-ACAF-6D534F6A03CB}">
      <dgm:prSet custT="1"/>
      <dgm:spPr/>
      <dgm:t>
        <a:bodyPr/>
        <a:lstStyle/>
        <a:p>
          <a:pPr algn="l"/>
          <a:r>
            <a:rPr lang="pl-PL" sz="2000" b="1" dirty="0" smtClean="0">
              <a:latin typeface="+mn-lt"/>
              <a:cs typeface="Arial" panose="020B0604020202020204" pitchFamily="34" charset="0"/>
            </a:rPr>
            <a:t>Dochody majątkowe      1.400.194,00 zł, tj.   2,02 %</a:t>
          </a:r>
        </a:p>
      </dgm:t>
    </dgm:pt>
    <dgm:pt modelId="{908EC54E-6E68-48A2-93CF-84975446487D}" type="parTrans" cxnId="{DA4F1037-B917-4585-80A4-7471BA654F4B}">
      <dgm:prSet/>
      <dgm:spPr/>
      <dgm:t>
        <a:bodyPr/>
        <a:lstStyle/>
        <a:p>
          <a:endParaRPr lang="pl-PL"/>
        </a:p>
      </dgm:t>
    </dgm:pt>
    <dgm:pt modelId="{35D00EC4-562A-4B3D-B47B-85730AD9F716}" type="sibTrans" cxnId="{DA4F1037-B917-4585-80A4-7471BA654F4B}">
      <dgm:prSet/>
      <dgm:spPr/>
      <dgm:t>
        <a:bodyPr/>
        <a:lstStyle/>
        <a:p>
          <a:endParaRPr lang="pl-PL"/>
        </a:p>
      </dgm:t>
    </dgm:pt>
    <dgm:pt modelId="{5126183F-219E-40BB-8876-6F4C13D23977}">
      <dgm:prSet custT="1"/>
      <dgm:spPr/>
      <dgm:t>
        <a:bodyPr/>
        <a:lstStyle/>
        <a:p>
          <a:pPr algn="l"/>
          <a:r>
            <a:rPr lang="pl-PL" sz="2000" b="1" dirty="0" smtClean="0">
              <a:latin typeface="+mn-lt"/>
              <a:cs typeface="Arial" panose="020B0604020202020204" pitchFamily="34" charset="0"/>
            </a:rPr>
            <a:t>WYDATKI OGÓŁEM                                  76.853.245,67 zł, w tym :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613961A8-F540-4CF8-9C34-6BC694EA4426}" type="parTrans" cxnId="{ABA906C2-2927-4DEC-92C5-2458B9B43DAF}">
      <dgm:prSet/>
      <dgm:spPr/>
      <dgm:t>
        <a:bodyPr/>
        <a:lstStyle/>
        <a:p>
          <a:endParaRPr lang="pl-PL"/>
        </a:p>
      </dgm:t>
    </dgm:pt>
    <dgm:pt modelId="{B341273E-C576-4CEF-AB1C-116145139497}" type="sibTrans" cxnId="{ABA906C2-2927-4DEC-92C5-2458B9B43DAF}">
      <dgm:prSet/>
      <dgm:spPr/>
      <dgm:t>
        <a:bodyPr/>
        <a:lstStyle/>
        <a:p>
          <a:endParaRPr lang="pl-PL"/>
        </a:p>
      </dgm:t>
    </dgm:pt>
    <dgm:pt modelId="{727B110E-C03C-492F-9830-AB794BF9BCC5}">
      <dgm:prSet custT="1"/>
      <dgm:spPr/>
      <dgm:t>
        <a:bodyPr/>
        <a:lstStyle/>
        <a:p>
          <a:pPr algn="l"/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B322123E-4378-4C8A-86B2-4A28A5745D92}" type="parTrans" cxnId="{FF29995C-5E0A-4C21-8948-66329B64BA4D}">
      <dgm:prSet/>
      <dgm:spPr/>
      <dgm:t>
        <a:bodyPr/>
        <a:lstStyle/>
        <a:p>
          <a:endParaRPr lang="pl-PL"/>
        </a:p>
      </dgm:t>
    </dgm:pt>
    <dgm:pt modelId="{BFA8BED4-16FD-4CD3-A6DC-07E0AB609207}" type="sibTrans" cxnId="{FF29995C-5E0A-4C21-8948-66329B64BA4D}">
      <dgm:prSet/>
      <dgm:spPr/>
      <dgm:t>
        <a:bodyPr/>
        <a:lstStyle/>
        <a:p>
          <a:endParaRPr lang="pl-PL"/>
        </a:p>
      </dgm:t>
    </dgm:pt>
    <dgm:pt modelId="{B8ADC27A-2641-4074-AE7C-E3366E8B1BBF}">
      <dgm:prSet custT="1"/>
      <dgm:spPr/>
      <dgm:t>
        <a:bodyPr/>
        <a:lstStyle/>
        <a:p>
          <a:pPr algn="l"/>
          <a:r>
            <a:rPr lang="pl-PL" sz="2000" b="1" dirty="0" smtClean="0">
              <a:latin typeface="+mn-lt"/>
              <a:cs typeface="Arial" panose="020B0604020202020204" pitchFamily="34" charset="0"/>
            </a:rPr>
            <a:t>Wydatki bieżące            63.445.193,00 zł, tj. 82,55%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577121C7-48EA-4AD1-9F04-A1E7A66680CF}" type="parTrans" cxnId="{E9033E38-B66D-4251-A05A-F96831A02932}">
      <dgm:prSet/>
      <dgm:spPr/>
      <dgm:t>
        <a:bodyPr/>
        <a:lstStyle/>
        <a:p>
          <a:endParaRPr lang="pl-PL"/>
        </a:p>
      </dgm:t>
    </dgm:pt>
    <dgm:pt modelId="{187C3687-8F01-4C4C-86BC-14D498103E9F}" type="sibTrans" cxnId="{E9033E38-B66D-4251-A05A-F96831A02932}">
      <dgm:prSet/>
      <dgm:spPr/>
      <dgm:t>
        <a:bodyPr/>
        <a:lstStyle/>
        <a:p>
          <a:endParaRPr lang="pl-PL"/>
        </a:p>
      </dgm:t>
    </dgm:pt>
    <dgm:pt modelId="{B0402E73-C7DA-4396-95D9-52EA6DD48E52}">
      <dgm:prSet custT="1"/>
      <dgm:spPr/>
      <dgm:t>
        <a:bodyPr/>
        <a:lstStyle/>
        <a:p>
          <a:pPr algn="l"/>
          <a:r>
            <a:rPr lang="pl-PL" sz="2000" b="1" dirty="0" smtClean="0">
              <a:latin typeface="+mn-lt"/>
              <a:cs typeface="Arial" panose="020B0604020202020204" pitchFamily="34" charset="0"/>
            </a:rPr>
            <a:t>Wydatki majątkowe      13.408.052,67 zł, tj. 17,45%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2527717E-10F2-4162-8BD5-CE3EB5D73F79}" type="parTrans" cxnId="{DF8FE236-495D-44FF-8732-C8B4C6EB8B66}">
      <dgm:prSet/>
      <dgm:spPr/>
      <dgm:t>
        <a:bodyPr/>
        <a:lstStyle/>
        <a:p>
          <a:endParaRPr lang="pl-PL"/>
        </a:p>
      </dgm:t>
    </dgm:pt>
    <dgm:pt modelId="{DE22A009-8197-4E22-BA36-C38FDB31854F}" type="sibTrans" cxnId="{DF8FE236-495D-44FF-8732-C8B4C6EB8B66}">
      <dgm:prSet/>
      <dgm:spPr/>
      <dgm:t>
        <a:bodyPr/>
        <a:lstStyle/>
        <a:p>
          <a:endParaRPr lang="pl-PL"/>
        </a:p>
      </dgm:t>
    </dgm:pt>
    <dgm:pt modelId="{5C79B86D-E715-4E69-A8AB-42969FA91644}">
      <dgm:prSet custT="1"/>
      <dgm:spPr/>
      <dgm:t>
        <a:bodyPr/>
        <a:lstStyle/>
        <a:p>
          <a:pPr algn="ctr"/>
          <a:r>
            <a:rPr lang="pl-PL" sz="2000" b="1" dirty="0" smtClean="0">
              <a:latin typeface="+mn-lt"/>
              <a:cs typeface="Arial" panose="020B0604020202020204" pitchFamily="34" charset="0"/>
            </a:rPr>
            <a:t>Deficyt                                                       7.960.685,67 zł, w 76% pokryty planowanymi środkami gminy.</a:t>
          </a:r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9759C8AF-9961-4BDC-B4A5-9F09895D8EF7}" type="parTrans" cxnId="{AC4B6F41-D81A-4023-969E-CCED7C37548A}">
      <dgm:prSet/>
      <dgm:spPr/>
      <dgm:t>
        <a:bodyPr/>
        <a:lstStyle/>
        <a:p>
          <a:endParaRPr lang="pl-PL"/>
        </a:p>
      </dgm:t>
    </dgm:pt>
    <dgm:pt modelId="{8142275D-F30F-48DE-8135-6DEBB2F11614}" type="sibTrans" cxnId="{AC4B6F41-D81A-4023-969E-CCED7C37548A}">
      <dgm:prSet/>
      <dgm:spPr/>
      <dgm:t>
        <a:bodyPr/>
        <a:lstStyle/>
        <a:p>
          <a:endParaRPr lang="pl-PL"/>
        </a:p>
      </dgm:t>
    </dgm:pt>
    <dgm:pt modelId="{5CB1C3CE-6F47-4E65-B05F-4000A35DDE3B}">
      <dgm:prSet custT="1"/>
      <dgm:spPr/>
      <dgm:t>
        <a:bodyPr/>
        <a:lstStyle/>
        <a:p>
          <a:pPr algn="l"/>
          <a:endParaRPr lang="pl-PL" sz="2000" b="1" dirty="0">
            <a:latin typeface="+mn-lt"/>
            <a:cs typeface="Arial" panose="020B0604020202020204" pitchFamily="34" charset="0"/>
          </a:endParaRPr>
        </a:p>
      </dgm:t>
    </dgm:pt>
    <dgm:pt modelId="{6D87C61E-E3E3-467D-9EB3-EA7265D33CF2}" type="parTrans" cxnId="{2A2AE73C-8BBA-4D17-BEAC-6115A54FAFA9}">
      <dgm:prSet/>
      <dgm:spPr/>
    </dgm:pt>
    <dgm:pt modelId="{96883A17-C267-4666-8E82-A78A56E49B99}" type="sibTrans" cxnId="{2A2AE73C-8BBA-4D17-BEAC-6115A54FAFA9}">
      <dgm:prSet/>
      <dgm:spPr/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 custScaleY="74677" custLinFactX="7138" custLinFactNeighborX="100000" custLinFactNeighborY="-340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FE960EB-D04D-4A4C-B563-2122A9CC1224}" type="presOf" srcId="{B0402E73-C7DA-4396-95D9-52EA6DD48E52}" destId="{EA7040AE-BD13-45D4-ACBF-6DBE5F052451}" srcOrd="0" destOrd="8" presId="urn:microsoft.com/office/officeart/2005/8/layout/list1"/>
    <dgm:cxn modelId="{206B2C08-C2EB-4C19-83FD-9FCC5B9302AF}" srcId="{27F7269C-236F-4651-B2BA-CE4A76AF4C61}" destId="{DAA930B8-15CF-431C-BA34-D0DA7352AB30}" srcOrd="1" destOrd="0" parTransId="{A88C2221-A94B-49CD-A223-FC8C0B2D62B6}" sibTransId="{1535D28B-7BC9-45A3-801D-24841550F336}"/>
    <dgm:cxn modelId="{ABA906C2-2927-4DEC-92C5-2458B9B43DAF}" srcId="{27F7269C-236F-4651-B2BA-CE4A76AF4C61}" destId="{5126183F-219E-40BB-8876-6F4C13D23977}" srcOrd="5" destOrd="0" parTransId="{613961A8-F540-4CF8-9C34-6BC694EA4426}" sibTransId="{B341273E-C576-4CEF-AB1C-116145139497}"/>
    <dgm:cxn modelId="{93188949-D908-48D2-A5EB-915796542049}" srcId="{27F7269C-236F-4651-B2BA-CE4A76AF4C61}" destId="{4B9D1582-3F88-4DC9-AB30-697D48343A25}" srcOrd="2" destOrd="0" parTransId="{E1CD4DCF-90F3-44C4-9ECF-6CFECBDACD09}" sibTransId="{A4C5F0BE-3442-41D5-AF72-46568BB15A9D}"/>
    <dgm:cxn modelId="{03904545-67C8-4420-9FFE-678869C84544}" type="presOf" srcId="{4B9D1582-3F88-4DC9-AB30-697D48343A25}" destId="{EA7040AE-BD13-45D4-ACBF-6DBE5F052451}" srcOrd="0" destOrd="2" presId="urn:microsoft.com/office/officeart/2005/8/layout/list1"/>
    <dgm:cxn modelId="{D526627F-DC3E-40EB-8A7A-9914CB5CE6D9}" type="presOf" srcId="{5AD55AC7-3537-417D-BBB9-8D9B27E54F28}" destId="{EA7040AE-BD13-45D4-ACBF-6DBE5F052451}" srcOrd="0" destOrd="0" presId="urn:microsoft.com/office/officeart/2005/8/layout/list1"/>
    <dgm:cxn modelId="{AC4B6F41-D81A-4023-969E-CCED7C37548A}" srcId="{27F7269C-236F-4651-B2BA-CE4A76AF4C61}" destId="{5C79B86D-E715-4E69-A8AB-42969FA91644}" srcOrd="9" destOrd="0" parTransId="{9759C8AF-9961-4BDC-B4A5-9F09895D8EF7}" sibTransId="{8142275D-F30F-48DE-8135-6DEBB2F11614}"/>
    <dgm:cxn modelId="{DA4F1037-B917-4585-80A4-7471BA654F4B}" srcId="{27F7269C-236F-4651-B2BA-CE4A76AF4C61}" destId="{152FB155-08D8-4C68-ACAF-6D534F6A03CB}" srcOrd="3" destOrd="0" parTransId="{908EC54E-6E68-48A2-93CF-84975446487D}" sibTransId="{35D00EC4-562A-4B3D-B47B-85730AD9F716}"/>
    <dgm:cxn modelId="{E9033E38-B66D-4251-A05A-F96831A02932}" srcId="{27F7269C-236F-4651-B2BA-CE4A76AF4C61}" destId="{B8ADC27A-2641-4074-AE7C-E3366E8B1BBF}" srcOrd="7" destOrd="0" parTransId="{577121C7-48EA-4AD1-9F04-A1E7A66680CF}" sibTransId="{187C3687-8F01-4C4C-86BC-14D498103E9F}"/>
    <dgm:cxn modelId="{FF29995C-5E0A-4C21-8948-66329B64BA4D}" srcId="{27F7269C-236F-4651-B2BA-CE4A76AF4C61}" destId="{727B110E-C03C-492F-9830-AB794BF9BCC5}" srcOrd="6" destOrd="0" parTransId="{B322123E-4378-4C8A-86B2-4A28A5745D92}" sibTransId="{BFA8BED4-16FD-4CD3-A6DC-07E0AB609207}"/>
    <dgm:cxn modelId="{F571C318-2AA5-4776-9D9E-2D2E14AC73D9}" type="presOf" srcId="{27F7269C-236F-4651-B2BA-CE4A76AF4C61}" destId="{D2E463BA-7E87-4D11-91F4-654B32265462}" srcOrd="1" destOrd="0" presId="urn:microsoft.com/office/officeart/2005/8/layout/list1"/>
    <dgm:cxn modelId="{8ADEBEBA-A362-4D84-AD7D-CE43A75CA9DA}" type="presOf" srcId="{DAA930B8-15CF-431C-BA34-D0DA7352AB30}" destId="{EA7040AE-BD13-45D4-ACBF-6DBE5F052451}" srcOrd="0" destOrd="1" presId="urn:microsoft.com/office/officeart/2005/8/layout/list1"/>
    <dgm:cxn modelId="{BE1A3FE9-47A9-4E55-9B23-E9648B632341}" type="presOf" srcId="{5C79B86D-E715-4E69-A8AB-42969FA91644}" destId="{EA7040AE-BD13-45D4-ACBF-6DBE5F052451}" srcOrd="0" destOrd="9" presId="urn:microsoft.com/office/officeart/2005/8/layout/list1"/>
    <dgm:cxn modelId="{DF8FE236-495D-44FF-8732-C8B4C6EB8B66}" srcId="{27F7269C-236F-4651-B2BA-CE4A76AF4C61}" destId="{B0402E73-C7DA-4396-95D9-52EA6DD48E52}" srcOrd="8" destOrd="0" parTransId="{2527717E-10F2-4162-8BD5-CE3EB5D73F79}" sibTransId="{DE22A009-8197-4E22-BA36-C38FDB31854F}"/>
    <dgm:cxn modelId="{03C9461E-EF0C-49F8-A6AE-6E4122E6847A}" type="presOf" srcId="{B8ADC27A-2641-4074-AE7C-E3366E8B1BBF}" destId="{EA7040AE-BD13-45D4-ACBF-6DBE5F052451}" srcOrd="0" destOrd="7" presId="urn:microsoft.com/office/officeart/2005/8/layout/list1"/>
    <dgm:cxn modelId="{6215FD1C-0C9B-48BE-BA54-19B073637DB5}" type="presOf" srcId="{152FB155-08D8-4C68-ACAF-6D534F6A03CB}" destId="{EA7040AE-BD13-45D4-ACBF-6DBE5F052451}" srcOrd="0" destOrd="3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2A2AE73C-8BBA-4D17-BEAC-6115A54FAFA9}" srcId="{27F7269C-236F-4651-B2BA-CE4A76AF4C61}" destId="{5CB1C3CE-6F47-4E65-B05F-4000A35DDE3B}" srcOrd="4" destOrd="0" parTransId="{6D87C61E-E3E3-467D-9EB3-EA7265D33CF2}" sibTransId="{96883A17-C267-4666-8E82-A78A56E49B99}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04B2AFDE-B113-496D-AC18-F91BD088DC6D}" type="presOf" srcId="{27F7269C-236F-4651-B2BA-CE4A76AF4C61}" destId="{3ED73E81-18BA-481F-83A8-9100C7F4B9D9}" srcOrd="0" destOrd="0" presId="urn:microsoft.com/office/officeart/2005/8/layout/list1"/>
    <dgm:cxn modelId="{09A03737-4C49-4911-9F14-31465903420E}" type="presOf" srcId="{849759FC-48D4-4720-9821-CF9483298479}" destId="{2AFC8BEB-C226-406E-B237-4195F832AD5F}" srcOrd="0" destOrd="0" presId="urn:microsoft.com/office/officeart/2005/8/layout/list1"/>
    <dgm:cxn modelId="{2E460BC1-B1EB-414B-8C24-C2C51C651B2D}" type="presOf" srcId="{5126183F-219E-40BB-8876-6F4C13D23977}" destId="{EA7040AE-BD13-45D4-ACBF-6DBE5F052451}" srcOrd="0" destOrd="5" presId="urn:microsoft.com/office/officeart/2005/8/layout/list1"/>
    <dgm:cxn modelId="{117386C7-7096-462C-9301-20FB44D3502B}" type="presOf" srcId="{5CB1C3CE-6F47-4E65-B05F-4000A35DDE3B}" destId="{EA7040AE-BD13-45D4-ACBF-6DBE5F052451}" srcOrd="0" destOrd="4" presId="urn:microsoft.com/office/officeart/2005/8/layout/list1"/>
    <dgm:cxn modelId="{737BAE00-F99F-4AC2-9D05-E7729E02835E}" type="presOf" srcId="{727B110E-C03C-492F-9830-AB794BF9BCC5}" destId="{EA7040AE-BD13-45D4-ACBF-6DBE5F052451}" srcOrd="0" destOrd="6" presId="urn:microsoft.com/office/officeart/2005/8/layout/list1"/>
    <dgm:cxn modelId="{D88EAF43-D1B9-4C8C-84BA-D4C6D92D3B5C}" type="presParOf" srcId="{2AFC8BEB-C226-406E-B237-4195F832AD5F}" destId="{CAC1B0FF-2BF1-4CF6-AFF2-9F2B6CD6718D}" srcOrd="0" destOrd="0" presId="urn:microsoft.com/office/officeart/2005/8/layout/list1"/>
    <dgm:cxn modelId="{0738A55B-BC67-441A-B2E2-9421BC62EE96}" type="presParOf" srcId="{CAC1B0FF-2BF1-4CF6-AFF2-9F2B6CD6718D}" destId="{3ED73E81-18BA-481F-83A8-9100C7F4B9D9}" srcOrd="0" destOrd="0" presId="urn:microsoft.com/office/officeart/2005/8/layout/list1"/>
    <dgm:cxn modelId="{D5A85863-2CCE-40A1-9215-F92E46A590F2}" type="presParOf" srcId="{CAC1B0FF-2BF1-4CF6-AFF2-9F2B6CD6718D}" destId="{D2E463BA-7E87-4D11-91F4-654B32265462}" srcOrd="1" destOrd="0" presId="urn:microsoft.com/office/officeart/2005/8/layout/list1"/>
    <dgm:cxn modelId="{028EEF69-5498-4B5E-A83B-97705A65E7D3}" type="presParOf" srcId="{2AFC8BEB-C226-406E-B237-4195F832AD5F}" destId="{A3823982-EE2F-4658-89AD-370D066AA444}" srcOrd="1" destOrd="0" presId="urn:microsoft.com/office/officeart/2005/8/layout/list1"/>
    <dgm:cxn modelId="{2895ED4F-8A6D-4898-8DA8-C5759AFA499E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849759FC-48D4-4720-9821-CF9483298479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</dgm:pt>
    <dgm:pt modelId="{27F7269C-236F-4651-B2BA-CE4A76AF4C61}">
      <dgm:prSet phldrT="[Tekst]"/>
      <dgm:spPr/>
      <dgm:t>
        <a:bodyPr/>
        <a:lstStyle/>
        <a:p>
          <a:pPr algn="ctr"/>
          <a:r>
            <a:rPr lang="pl-PL" dirty="0" smtClean="0"/>
            <a:t>Zobowiązania</a:t>
          </a:r>
          <a:endParaRPr lang="pl-PL" dirty="0"/>
        </a:p>
      </dgm:t>
    </dgm:pt>
    <dgm:pt modelId="{CDD51072-BB89-4F2C-A388-C45D99A529B1}" type="parTrans" cxnId="{4837EACD-5D52-41BA-919C-B7F5CAC147E3}">
      <dgm:prSet/>
      <dgm:spPr/>
      <dgm:t>
        <a:bodyPr/>
        <a:lstStyle/>
        <a:p>
          <a:endParaRPr lang="pl-PL"/>
        </a:p>
      </dgm:t>
    </dgm:pt>
    <dgm:pt modelId="{D3C4DBCC-4313-460C-A546-9CB2EF257748}" type="sibTrans" cxnId="{4837EACD-5D52-41BA-919C-B7F5CAC147E3}">
      <dgm:prSet/>
      <dgm:spPr/>
      <dgm:t>
        <a:bodyPr/>
        <a:lstStyle/>
        <a:p>
          <a:endParaRPr lang="pl-PL"/>
        </a:p>
      </dgm:t>
    </dgm:pt>
    <dgm:pt modelId="{5AD55AC7-3537-417D-BBB9-8D9B27E54F28}">
      <dgm:prSet phldrT="[Tekst]" custT="1"/>
      <dgm:spPr/>
      <dgm:t>
        <a:bodyPr/>
        <a:lstStyle/>
        <a:p>
          <a:pPr algn="ctr"/>
          <a:r>
            <a:rPr lang="pl-PL" sz="4000" b="1" dirty="0" smtClean="0">
              <a:latin typeface="+mn-lt"/>
            </a:rPr>
            <a:t>Na koniec 2016 roku faktyczne zobowiązania Gminy wynoszą 700.000 zł, czyli 1,02% dochodów gminy i w całości zostaną spłacone w 2017 r.</a:t>
          </a:r>
          <a:endParaRPr lang="pl-PL" sz="4000" b="1" dirty="0">
            <a:latin typeface="+mn-lt"/>
          </a:endParaRPr>
        </a:p>
      </dgm:t>
    </dgm:pt>
    <dgm:pt modelId="{FBF7CEE6-8C88-408B-A768-3C5C71761B8A}" type="parTrans" cxnId="{A4281DD5-2D34-40B0-94AA-A85F5E5C3E85}">
      <dgm:prSet/>
      <dgm:spPr/>
      <dgm:t>
        <a:bodyPr/>
        <a:lstStyle/>
        <a:p>
          <a:endParaRPr lang="pl-PL"/>
        </a:p>
      </dgm:t>
    </dgm:pt>
    <dgm:pt modelId="{1DC4107C-6EE0-4F28-B444-2B573FE9715B}" type="sibTrans" cxnId="{A4281DD5-2D34-40B0-94AA-A85F5E5C3E85}">
      <dgm:prSet/>
      <dgm:spPr/>
      <dgm:t>
        <a:bodyPr/>
        <a:lstStyle/>
        <a:p>
          <a:endParaRPr lang="pl-PL"/>
        </a:p>
      </dgm:t>
    </dgm:pt>
    <dgm:pt modelId="{2AFC8BEB-C226-406E-B237-4195F832AD5F}" type="pres">
      <dgm:prSet presAssocID="{849759FC-48D4-4720-9821-CF9483298479}" presName="linear" presStyleCnt="0">
        <dgm:presLayoutVars>
          <dgm:dir/>
          <dgm:animLvl val="lvl"/>
          <dgm:resizeHandles val="exact"/>
        </dgm:presLayoutVars>
      </dgm:prSet>
      <dgm:spPr/>
    </dgm:pt>
    <dgm:pt modelId="{CAC1B0FF-2BF1-4CF6-AFF2-9F2B6CD6718D}" type="pres">
      <dgm:prSet presAssocID="{27F7269C-236F-4651-B2BA-CE4A76AF4C61}" presName="parentLin" presStyleCnt="0"/>
      <dgm:spPr/>
    </dgm:pt>
    <dgm:pt modelId="{3ED73E81-18BA-481F-83A8-9100C7F4B9D9}" type="pres">
      <dgm:prSet presAssocID="{27F7269C-236F-4651-B2BA-CE4A76AF4C61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D2E463BA-7E87-4D11-91F4-654B32265462}" type="pres">
      <dgm:prSet presAssocID="{27F7269C-236F-4651-B2BA-CE4A76AF4C61}" presName="parentText" presStyleLbl="node1" presStyleIdx="0" presStyleCnt="1" custScaleY="74677" custLinFactX="7138" custLinFactNeighborX="100000" custLinFactNeighborY="-340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823982-EE2F-4658-89AD-370D066AA444}" type="pres">
      <dgm:prSet presAssocID="{27F7269C-236F-4651-B2BA-CE4A76AF4C61}" presName="negativeSpace" presStyleCnt="0"/>
      <dgm:spPr/>
    </dgm:pt>
    <dgm:pt modelId="{EA7040AE-BD13-45D4-ACBF-6DBE5F052451}" type="pres">
      <dgm:prSet presAssocID="{27F7269C-236F-4651-B2BA-CE4A76AF4C61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AAEB6C0-FCD6-4942-9097-713FB3E3499F}" type="presOf" srcId="{5AD55AC7-3537-417D-BBB9-8D9B27E54F28}" destId="{EA7040AE-BD13-45D4-ACBF-6DBE5F052451}" srcOrd="0" destOrd="0" presId="urn:microsoft.com/office/officeart/2005/8/layout/list1"/>
    <dgm:cxn modelId="{C3DC9A78-F1DD-4DC8-B457-12045CB345E4}" type="presOf" srcId="{849759FC-48D4-4720-9821-CF9483298479}" destId="{2AFC8BEB-C226-406E-B237-4195F832AD5F}" srcOrd="0" destOrd="0" presId="urn:microsoft.com/office/officeart/2005/8/layout/list1"/>
    <dgm:cxn modelId="{4837EACD-5D52-41BA-919C-B7F5CAC147E3}" srcId="{849759FC-48D4-4720-9821-CF9483298479}" destId="{27F7269C-236F-4651-B2BA-CE4A76AF4C61}" srcOrd="0" destOrd="0" parTransId="{CDD51072-BB89-4F2C-A388-C45D99A529B1}" sibTransId="{D3C4DBCC-4313-460C-A546-9CB2EF257748}"/>
    <dgm:cxn modelId="{4915311A-4F1B-42E7-BAAA-3588B56CC2B8}" type="presOf" srcId="{27F7269C-236F-4651-B2BA-CE4A76AF4C61}" destId="{D2E463BA-7E87-4D11-91F4-654B32265462}" srcOrd="1" destOrd="0" presId="urn:microsoft.com/office/officeart/2005/8/layout/list1"/>
    <dgm:cxn modelId="{A4281DD5-2D34-40B0-94AA-A85F5E5C3E85}" srcId="{27F7269C-236F-4651-B2BA-CE4A76AF4C61}" destId="{5AD55AC7-3537-417D-BBB9-8D9B27E54F28}" srcOrd="0" destOrd="0" parTransId="{FBF7CEE6-8C88-408B-A768-3C5C71761B8A}" sibTransId="{1DC4107C-6EE0-4F28-B444-2B573FE9715B}"/>
    <dgm:cxn modelId="{86ADAEF4-6091-41C4-97FB-6D5B413C681B}" type="presOf" srcId="{27F7269C-236F-4651-B2BA-CE4A76AF4C61}" destId="{3ED73E81-18BA-481F-83A8-9100C7F4B9D9}" srcOrd="0" destOrd="0" presId="urn:microsoft.com/office/officeart/2005/8/layout/list1"/>
    <dgm:cxn modelId="{A839D258-A8FF-4FEE-85A8-42106FED73BF}" type="presParOf" srcId="{2AFC8BEB-C226-406E-B237-4195F832AD5F}" destId="{CAC1B0FF-2BF1-4CF6-AFF2-9F2B6CD6718D}" srcOrd="0" destOrd="0" presId="urn:microsoft.com/office/officeart/2005/8/layout/list1"/>
    <dgm:cxn modelId="{18F35E2C-1520-44DF-A756-7D03F473D18E}" type="presParOf" srcId="{CAC1B0FF-2BF1-4CF6-AFF2-9F2B6CD6718D}" destId="{3ED73E81-18BA-481F-83A8-9100C7F4B9D9}" srcOrd="0" destOrd="0" presId="urn:microsoft.com/office/officeart/2005/8/layout/list1"/>
    <dgm:cxn modelId="{677EE708-9270-4FBA-AFED-67EF828C3893}" type="presParOf" srcId="{CAC1B0FF-2BF1-4CF6-AFF2-9F2B6CD6718D}" destId="{D2E463BA-7E87-4D11-91F4-654B32265462}" srcOrd="1" destOrd="0" presId="urn:microsoft.com/office/officeart/2005/8/layout/list1"/>
    <dgm:cxn modelId="{0C3CF256-09DE-45FC-B9F3-6642201558F3}" type="presParOf" srcId="{2AFC8BEB-C226-406E-B237-4195F832AD5F}" destId="{A3823982-EE2F-4658-89AD-370D066AA444}" srcOrd="1" destOrd="0" presId="urn:microsoft.com/office/officeart/2005/8/layout/list1"/>
    <dgm:cxn modelId="{935244A9-95ED-4D97-8FFD-A8BAE903A131}" type="presParOf" srcId="{2AFC8BEB-C226-406E-B237-4195F832AD5F}" destId="{EA7040AE-BD13-45D4-ACBF-6DBE5F05245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1AA8295-5C51-43CA-B8E1-C1B93DFB8FC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1403143-9F7A-4392-81B4-42F73E08E0C3}">
      <dgm:prSet phldrT="[Tekst]"/>
      <dgm:spPr/>
      <dgm:t>
        <a:bodyPr/>
        <a:lstStyle/>
        <a:p>
          <a:r>
            <a:rPr lang="pl-PL" dirty="0" smtClean="0"/>
            <a:t>Podsumowanie</a:t>
          </a:r>
        </a:p>
        <a:p>
          <a:endParaRPr lang="pl-PL" dirty="0"/>
        </a:p>
      </dgm:t>
    </dgm:pt>
    <dgm:pt modelId="{FBC0B21D-F0A6-4F45-A457-B3CD5A155EF8}" type="parTrans" cxnId="{6ABADC4F-43B1-4336-AB33-55919AE72B63}">
      <dgm:prSet/>
      <dgm:spPr/>
      <dgm:t>
        <a:bodyPr/>
        <a:lstStyle/>
        <a:p>
          <a:endParaRPr lang="pl-PL"/>
        </a:p>
      </dgm:t>
    </dgm:pt>
    <dgm:pt modelId="{C35E50B6-ACB4-4406-83BC-4258A8DE25E7}" type="sibTrans" cxnId="{6ABADC4F-43B1-4336-AB33-55919AE72B63}">
      <dgm:prSet/>
      <dgm:spPr/>
      <dgm:t>
        <a:bodyPr/>
        <a:lstStyle/>
        <a:p>
          <a:endParaRPr lang="pl-PL"/>
        </a:p>
      </dgm:t>
    </dgm:pt>
    <dgm:pt modelId="{D5410522-5AEA-4A7C-9BCA-550DA5B03279}">
      <dgm:prSet phldrT="[Tekst]" custT="1"/>
      <dgm:spPr/>
      <dgm:t>
        <a:bodyPr/>
        <a:lstStyle/>
        <a:p>
          <a:r>
            <a:rPr lang="pl-PL" sz="1400" b="0" dirty="0" smtClean="0">
              <a:latin typeface="+mn-lt"/>
              <a:cs typeface="Arial" panose="020B0604020202020204" pitchFamily="34" charset="0"/>
            </a:rPr>
            <a:t>W dochodach bieżących znalazły zabezpieczenie wszystkie wydatki bieżące</a:t>
          </a:r>
          <a:endParaRPr lang="pl-PL" sz="1400" b="0" dirty="0">
            <a:latin typeface="+mn-lt"/>
          </a:endParaRPr>
        </a:p>
      </dgm:t>
    </dgm:pt>
    <dgm:pt modelId="{B6DC77B6-E0D4-4826-A73B-664044344E01}" type="parTrans" cxnId="{2DF1F164-6D02-4B91-98E1-7D4CA143F5D6}">
      <dgm:prSet/>
      <dgm:spPr/>
      <dgm:t>
        <a:bodyPr/>
        <a:lstStyle/>
        <a:p>
          <a:endParaRPr lang="pl-PL"/>
        </a:p>
      </dgm:t>
    </dgm:pt>
    <dgm:pt modelId="{F3D6E502-67AA-468C-B6D2-9CBF4C5DEF54}" type="sibTrans" cxnId="{2DF1F164-6D02-4B91-98E1-7D4CA143F5D6}">
      <dgm:prSet/>
      <dgm:spPr/>
      <dgm:t>
        <a:bodyPr/>
        <a:lstStyle/>
        <a:p>
          <a:endParaRPr lang="pl-PL"/>
        </a:p>
      </dgm:t>
    </dgm:pt>
    <dgm:pt modelId="{FAE4BE22-A0A2-46FD-B443-57A1375E3E89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Nadwyżka operacyjna w kwocie 4.047.173 zł zabezpiecza wkład własny gminy w zadaniach inwestycyjnych</a:t>
          </a:r>
          <a:endParaRPr lang="pl-PL" b="0" dirty="0">
            <a:latin typeface="+mn-lt"/>
          </a:endParaRPr>
        </a:p>
      </dgm:t>
    </dgm:pt>
    <dgm:pt modelId="{BF2DCD14-5492-40ED-9B75-83E5373760BD}" type="parTrans" cxnId="{85494A5A-4B50-47B2-84FB-BB8B68AC84E3}">
      <dgm:prSet/>
      <dgm:spPr/>
      <dgm:t>
        <a:bodyPr/>
        <a:lstStyle/>
        <a:p>
          <a:endParaRPr lang="pl-PL"/>
        </a:p>
      </dgm:t>
    </dgm:pt>
    <dgm:pt modelId="{750213A9-1318-4194-AD62-9611C6E912BA}" type="sibTrans" cxnId="{85494A5A-4B50-47B2-84FB-BB8B68AC84E3}">
      <dgm:prSet/>
      <dgm:spPr/>
      <dgm:t>
        <a:bodyPr/>
        <a:lstStyle/>
        <a:p>
          <a:endParaRPr lang="pl-PL"/>
        </a:p>
      </dgm:t>
    </dgm:pt>
    <dgm:pt modelId="{6A3A057C-7FC4-49B7-AE55-1357A05AE7D2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Wskaźnik planowanej łącznej kwoty zobowiązań wynosi 3,98 % w tym: faktycznych zobowiązań </a:t>
          </a:r>
          <a:r>
            <a:rPr lang="pl-PL" b="1" dirty="0" smtClean="0">
              <a:latin typeface="+mn-lt"/>
              <a:cs typeface="Arial" panose="020B0604020202020204" pitchFamily="34" charset="0"/>
            </a:rPr>
            <a:t>1,02%, </a:t>
          </a:r>
          <a:r>
            <a:rPr lang="pl-PL" b="0" dirty="0" smtClean="0">
              <a:latin typeface="+mn-lt"/>
              <a:cs typeface="Arial" panose="020B0604020202020204" pitchFamily="34" charset="0"/>
            </a:rPr>
            <a:t>natomiast potencjalnych zobowiązań z tytułu udzielonych poręczeń 2,96%</a:t>
          </a:r>
          <a:endParaRPr lang="pl-PL" b="0" dirty="0">
            <a:latin typeface="+mn-lt"/>
          </a:endParaRPr>
        </a:p>
      </dgm:t>
    </dgm:pt>
    <dgm:pt modelId="{9B182CB2-FE56-405D-8D64-7E7F70CE8AF6}" type="parTrans" cxnId="{23783C75-3DE9-4575-8A20-68308372B0D3}">
      <dgm:prSet/>
      <dgm:spPr/>
      <dgm:t>
        <a:bodyPr/>
        <a:lstStyle/>
        <a:p>
          <a:endParaRPr lang="pl-PL"/>
        </a:p>
      </dgm:t>
    </dgm:pt>
    <dgm:pt modelId="{4E2187E1-7CE4-43B0-9863-4040B127B735}" type="sibTrans" cxnId="{23783C75-3DE9-4575-8A20-68308372B0D3}">
      <dgm:prSet/>
      <dgm:spPr/>
      <dgm:t>
        <a:bodyPr/>
        <a:lstStyle/>
        <a:p>
          <a:endParaRPr lang="pl-PL"/>
        </a:p>
      </dgm:t>
    </dgm:pt>
    <dgm:pt modelId="{5BB2126F-308F-49CE-93CF-397FFD23C6AA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Wskaźnik obsługi zadłużenia liczony metodą wg nowej ustawy kształtuje się na bezpiecznym poziomie tj. nie przekracza indywidualnego wskaźnika zadłużenia</a:t>
          </a:r>
          <a:endParaRPr lang="pl-PL" b="0" dirty="0">
            <a:latin typeface="+mn-lt"/>
          </a:endParaRPr>
        </a:p>
      </dgm:t>
    </dgm:pt>
    <dgm:pt modelId="{4A942D23-0071-48FB-9B56-1D9163CC312F}" type="parTrans" cxnId="{02CE62D7-E5D2-4667-82A2-CE6EA0857014}">
      <dgm:prSet/>
      <dgm:spPr/>
      <dgm:t>
        <a:bodyPr/>
        <a:lstStyle/>
        <a:p>
          <a:endParaRPr lang="pl-PL"/>
        </a:p>
      </dgm:t>
    </dgm:pt>
    <dgm:pt modelId="{ECFDA03F-DADD-4EF8-8809-20F6AED5F5F7}" type="sibTrans" cxnId="{02CE62D7-E5D2-4667-82A2-CE6EA0857014}">
      <dgm:prSet/>
      <dgm:spPr/>
      <dgm:t>
        <a:bodyPr/>
        <a:lstStyle/>
        <a:p>
          <a:endParaRPr lang="pl-PL"/>
        </a:p>
      </dgm:t>
    </dgm:pt>
    <dgm:pt modelId="{36388B91-C2E3-4A81-ADFE-8639677F4B30}">
      <dgm:prSet phldrT="[Tekst]"/>
      <dgm:spPr/>
      <dgm:t>
        <a:bodyPr/>
        <a:lstStyle/>
        <a:p>
          <a:r>
            <a:rPr lang="pl-PL" b="0" dirty="0" smtClean="0">
              <a:latin typeface="+mn-lt"/>
              <a:cs typeface="Arial" panose="020B0604020202020204" pitchFamily="34" charset="0"/>
            </a:rPr>
            <a:t>Wysoki wskaźnik finansowania inwestycji dochodami własnymi            i bezzwrotnymi środkami zewnętrznymi 85,83 %</a:t>
          </a:r>
          <a:endParaRPr lang="pl-PL" b="0" dirty="0">
            <a:latin typeface="+mn-lt"/>
          </a:endParaRPr>
        </a:p>
      </dgm:t>
    </dgm:pt>
    <dgm:pt modelId="{BDF45BB8-ECB3-47C9-9267-3283EBC9AAA6}" type="parTrans" cxnId="{465006F2-6A81-411E-AB64-A38943E362DD}">
      <dgm:prSet/>
      <dgm:spPr/>
      <dgm:t>
        <a:bodyPr/>
        <a:lstStyle/>
        <a:p>
          <a:endParaRPr lang="pl-PL"/>
        </a:p>
      </dgm:t>
    </dgm:pt>
    <dgm:pt modelId="{A984D01C-16E9-4DBF-8030-9BDFA7BC62CC}" type="sibTrans" cxnId="{465006F2-6A81-411E-AB64-A38943E362DD}">
      <dgm:prSet/>
      <dgm:spPr/>
      <dgm:t>
        <a:bodyPr/>
        <a:lstStyle/>
        <a:p>
          <a:endParaRPr lang="pl-PL"/>
        </a:p>
      </dgm:t>
    </dgm:pt>
    <dgm:pt modelId="{71FFFBB3-22C6-40AA-932C-488BF089BF11}" type="pres">
      <dgm:prSet presAssocID="{01AA8295-5C51-43CA-B8E1-C1B93DFB8FC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051D853A-A319-4040-AF8E-28F85C610526}" type="pres">
      <dgm:prSet presAssocID="{41403143-9F7A-4392-81B4-42F73E08E0C3}" presName="vertOne" presStyleCnt="0"/>
      <dgm:spPr/>
    </dgm:pt>
    <dgm:pt modelId="{BFE92C84-CBE2-4E2F-8341-0D234FD7B16C}" type="pres">
      <dgm:prSet presAssocID="{41403143-9F7A-4392-81B4-42F73E08E0C3}" presName="txOne" presStyleLbl="node0" presStyleIdx="0" presStyleCnt="1" custScaleY="7041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32DFF28-3C81-49BB-9BFC-3EBA8FCEA924}" type="pres">
      <dgm:prSet presAssocID="{41403143-9F7A-4392-81B4-42F73E08E0C3}" presName="parTransOne" presStyleCnt="0"/>
      <dgm:spPr/>
    </dgm:pt>
    <dgm:pt modelId="{8CFC77D3-7906-46CA-BDBE-C76FD5AE99E6}" type="pres">
      <dgm:prSet presAssocID="{41403143-9F7A-4392-81B4-42F73E08E0C3}" presName="horzOne" presStyleCnt="0"/>
      <dgm:spPr/>
    </dgm:pt>
    <dgm:pt modelId="{3B8F355F-7BBC-4952-AD26-D58DA1BC692C}" type="pres">
      <dgm:prSet presAssocID="{D5410522-5AEA-4A7C-9BCA-550DA5B03279}" presName="vertTwo" presStyleCnt="0"/>
      <dgm:spPr/>
    </dgm:pt>
    <dgm:pt modelId="{814087F0-6BCF-4BC5-A54C-87F3C44235CC}" type="pres">
      <dgm:prSet presAssocID="{D5410522-5AEA-4A7C-9BCA-550DA5B03279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5570A25-E0E5-46DB-BFF8-1175D4DC4A0E}" type="pres">
      <dgm:prSet presAssocID="{D5410522-5AEA-4A7C-9BCA-550DA5B03279}" presName="horzTwo" presStyleCnt="0"/>
      <dgm:spPr/>
    </dgm:pt>
    <dgm:pt modelId="{D73B744C-A526-4632-B79E-6580E390B00D}" type="pres">
      <dgm:prSet presAssocID="{F3D6E502-67AA-468C-B6D2-9CBF4C5DEF54}" presName="sibSpaceTwo" presStyleCnt="0"/>
      <dgm:spPr/>
    </dgm:pt>
    <dgm:pt modelId="{3E211CEE-B0CA-4B35-BD3D-221192D64FBF}" type="pres">
      <dgm:prSet presAssocID="{FAE4BE22-A0A2-46FD-B443-57A1375E3E89}" presName="vertTwo" presStyleCnt="0"/>
      <dgm:spPr/>
    </dgm:pt>
    <dgm:pt modelId="{DAAEC54B-7926-4818-AB7D-9E86FC92CC11}" type="pres">
      <dgm:prSet presAssocID="{FAE4BE22-A0A2-46FD-B443-57A1375E3E89}" presName="txTwo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C8D6D8E-DEC7-47D5-88F0-D32A9798EEAF}" type="pres">
      <dgm:prSet presAssocID="{FAE4BE22-A0A2-46FD-B443-57A1375E3E89}" presName="horzTwo" presStyleCnt="0"/>
      <dgm:spPr/>
    </dgm:pt>
    <dgm:pt modelId="{507DF995-97B8-4DC4-928B-6FF702CFF4A4}" type="pres">
      <dgm:prSet presAssocID="{750213A9-1318-4194-AD62-9611C6E912BA}" presName="sibSpaceTwo" presStyleCnt="0"/>
      <dgm:spPr/>
    </dgm:pt>
    <dgm:pt modelId="{D3963B2A-7641-42AA-8CC7-E81DCC8C469D}" type="pres">
      <dgm:prSet presAssocID="{6A3A057C-7FC4-49B7-AE55-1357A05AE7D2}" presName="vertTwo" presStyleCnt="0"/>
      <dgm:spPr/>
    </dgm:pt>
    <dgm:pt modelId="{B6CB7ED6-2F84-47CA-9126-6AB8B11A8CF4}" type="pres">
      <dgm:prSet presAssocID="{6A3A057C-7FC4-49B7-AE55-1357A05AE7D2}" presName="txTwo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736DA19-A9BA-4A37-A54D-C6C5BF4C2303}" type="pres">
      <dgm:prSet presAssocID="{6A3A057C-7FC4-49B7-AE55-1357A05AE7D2}" presName="horzTwo" presStyleCnt="0"/>
      <dgm:spPr/>
    </dgm:pt>
    <dgm:pt modelId="{F4C31CCA-FB05-46BF-AED1-9EBE23191B42}" type="pres">
      <dgm:prSet presAssocID="{4E2187E1-7CE4-43B0-9863-4040B127B735}" presName="sibSpaceTwo" presStyleCnt="0"/>
      <dgm:spPr/>
    </dgm:pt>
    <dgm:pt modelId="{6C91E7D2-6104-4B7D-8C71-81D7CF19430A}" type="pres">
      <dgm:prSet presAssocID="{5BB2126F-308F-49CE-93CF-397FFD23C6AA}" presName="vertTwo" presStyleCnt="0"/>
      <dgm:spPr/>
    </dgm:pt>
    <dgm:pt modelId="{CC0E1DC9-A474-4853-9805-73F183DE6C57}" type="pres">
      <dgm:prSet presAssocID="{5BB2126F-308F-49CE-93CF-397FFD23C6AA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603A215-BDC1-4ACA-B054-A460E7E8C942}" type="pres">
      <dgm:prSet presAssocID="{5BB2126F-308F-49CE-93CF-397FFD23C6AA}" presName="horzTwo" presStyleCnt="0"/>
      <dgm:spPr/>
    </dgm:pt>
    <dgm:pt modelId="{2ADC4CD6-0FD8-4A6A-B2EB-60775DE17920}" type="pres">
      <dgm:prSet presAssocID="{ECFDA03F-DADD-4EF8-8809-20F6AED5F5F7}" presName="sibSpaceTwo" presStyleCnt="0"/>
      <dgm:spPr/>
    </dgm:pt>
    <dgm:pt modelId="{8FC91D95-0FA3-4C83-88DD-620A30887E31}" type="pres">
      <dgm:prSet presAssocID="{36388B91-C2E3-4A81-ADFE-8639677F4B30}" presName="vertTwo" presStyleCnt="0"/>
      <dgm:spPr/>
    </dgm:pt>
    <dgm:pt modelId="{A38ACE2A-34B4-4FD5-92CF-59155098A63C}" type="pres">
      <dgm:prSet presAssocID="{36388B91-C2E3-4A81-ADFE-8639677F4B30}" presName="txTwo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71A9969-F86A-45D0-9695-D127CD23791A}" type="pres">
      <dgm:prSet presAssocID="{36388B91-C2E3-4A81-ADFE-8639677F4B30}" presName="horzTwo" presStyleCnt="0"/>
      <dgm:spPr/>
    </dgm:pt>
  </dgm:ptLst>
  <dgm:cxnLst>
    <dgm:cxn modelId="{FD3305C6-0433-4380-99F8-8A00898C8695}" type="presOf" srcId="{41403143-9F7A-4392-81B4-42F73E08E0C3}" destId="{BFE92C84-CBE2-4E2F-8341-0D234FD7B16C}" srcOrd="0" destOrd="0" presId="urn:microsoft.com/office/officeart/2005/8/layout/hierarchy4"/>
    <dgm:cxn modelId="{B0DBA404-5EEA-4DD8-96E9-4E487C9316ED}" type="presOf" srcId="{01AA8295-5C51-43CA-B8E1-C1B93DFB8FC2}" destId="{71FFFBB3-22C6-40AA-932C-488BF089BF11}" srcOrd="0" destOrd="0" presId="urn:microsoft.com/office/officeart/2005/8/layout/hierarchy4"/>
    <dgm:cxn modelId="{2DF1F164-6D02-4B91-98E1-7D4CA143F5D6}" srcId="{41403143-9F7A-4392-81B4-42F73E08E0C3}" destId="{D5410522-5AEA-4A7C-9BCA-550DA5B03279}" srcOrd="0" destOrd="0" parTransId="{B6DC77B6-E0D4-4826-A73B-664044344E01}" sibTransId="{F3D6E502-67AA-468C-B6D2-9CBF4C5DEF54}"/>
    <dgm:cxn modelId="{6ABADC4F-43B1-4336-AB33-55919AE72B63}" srcId="{01AA8295-5C51-43CA-B8E1-C1B93DFB8FC2}" destId="{41403143-9F7A-4392-81B4-42F73E08E0C3}" srcOrd="0" destOrd="0" parTransId="{FBC0B21D-F0A6-4F45-A457-B3CD5A155EF8}" sibTransId="{C35E50B6-ACB4-4406-83BC-4258A8DE25E7}"/>
    <dgm:cxn modelId="{02CE62D7-E5D2-4667-82A2-CE6EA0857014}" srcId="{41403143-9F7A-4392-81B4-42F73E08E0C3}" destId="{5BB2126F-308F-49CE-93CF-397FFD23C6AA}" srcOrd="3" destOrd="0" parTransId="{4A942D23-0071-48FB-9B56-1D9163CC312F}" sibTransId="{ECFDA03F-DADD-4EF8-8809-20F6AED5F5F7}"/>
    <dgm:cxn modelId="{273C796F-86E6-44D0-A4F0-83453829BDA8}" type="presOf" srcId="{5BB2126F-308F-49CE-93CF-397FFD23C6AA}" destId="{CC0E1DC9-A474-4853-9805-73F183DE6C57}" srcOrd="0" destOrd="0" presId="urn:microsoft.com/office/officeart/2005/8/layout/hierarchy4"/>
    <dgm:cxn modelId="{53DBDA49-98D9-4D8A-91D7-27A38B61D08F}" type="presOf" srcId="{D5410522-5AEA-4A7C-9BCA-550DA5B03279}" destId="{814087F0-6BCF-4BC5-A54C-87F3C44235CC}" srcOrd="0" destOrd="0" presId="urn:microsoft.com/office/officeart/2005/8/layout/hierarchy4"/>
    <dgm:cxn modelId="{23783C75-3DE9-4575-8A20-68308372B0D3}" srcId="{41403143-9F7A-4392-81B4-42F73E08E0C3}" destId="{6A3A057C-7FC4-49B7-AE55-1357A05AE7D2}" srcOrd="2" destOrd="0" parTransId="{9B182CB2-FE56-405D-8D64-7E7F70CE8AF6}" sibTransId="{4E2187E1-7CE4-43B0-9863-4040B127B735}"/>
    <dgm:cxn modelId="{1B2533C7-60D6-45A8-9037-E28F9FBD78A1}" type="presOf" srcId="{6A3A057C-7FC4-49B7-AE55-1357A05AE7D2}" destId="{B6CB7ED6-2F84-47CA-9126-6AB8B11A8CF4}" srcOrd="0" destOrd="0" presId="urn:microsoft.com/office/officeart/2005/8/layout/hierarchy4"/>
    <dgm:cxn modelId="{85494A5A-4B50-47B2-84FB-BB8B68AC84E3}" srcId="{41403143-9F7A-4392-81B4-42F73E08E0C3}" destId="{FAE4BE22-A0A2-46FD-B443-57A1375E3E89}" srcOrd="1" destOrd="0" parTransId="{BF2DCD14-5492-40ED-9B75-83E5373760BD}" sibTransId="{750213A9-1318-4194-AD62-9611C6E912BA}"/>
    <dgm:cxn modelId="{F413BC06-9569-4681-AA22-8B4F6FE15D28}" type="presOf" srcId="{36388B91-C2E3-4A81-ADFE-8639677F4B30}" destId="{A38ACE2A-34B4-4FD5-92CF-59155098A63C}" srcOrd="0" destOrd="0" presId="urn:microsoft.com/office/officeart/2005/8/layout/hierarchy4"/>
    <dgm:cxn modelId="{465006F2-6A81-411E-AB64-A38943E362DD}" srcId="{41403143-9F7A-4392-81B4-42F73E08E0C3}" destId="{36388B91-C2E3-4A81-ADFE-8639677F4B30}" srcOrd="4" destOrd="0" parTransId="{BDF45BB8-ECB3-47C9-9267-3283EBC9AAA6}" sibTransId="{A984D01C-16E9-4DBF-8030-9BDFA7BC62CC}"/>
    <dgm:cxn modelId="{FB3EBE1A-9A59-447F-99FF-B5AA5D051071}" type="presOf" srcId="{FAE4BE22-A0A2-46FD-B443-57A1375E3E89}" destId="{DAAEC54B-7926-4818-AB7D-9E86FC92CC11}" srcOrd="0" destOrd="0" presId="urn:microsoft.com/office/officeart/2005/8/layout/hierarchy4"/>
    <dgm:cxn modelId="{6756288D-7FD8-404C-835A-FB0EBDC59DE0}" type="presParOf" srcId="{71FFFBB3-22C6-40AA-932C-488BF089BF11}" destId="{051D853A-A319-4040-AF8E-28F85C610526}" srcOrd="0" destOrd="0" presId="urn:microsoft.com/office/officeart/2005/8/layout/hierarchy4"/>
    <dgm:cxn modelId="{58B46CDE-C112-4C81-B4AB-49BC02226330}" type="presParOf" srcId="{051D853A-A319-4040-AF8E-28F85C610526}" destId="{BFE92C84-CBE2-4E2F-8341-0D234FD7B16C}" srcOrd="0" destOrd="0" presId="urn:microsoft.com/office/officeart/2005/8/layout/hierarchy4"/>
    <dgm:cxn modelId="{6581A70E-98BC-4286-BC3D-E36998E52E30}" type="presParOf" srcId="{051D853A-A319-4040-AF8E-28F85C610526}" destId="{632DFF28-3C81-49BB-9BFC-3EBA8FCEA924}" srcOrd="1" destOrd="0" presId="urn:microsoft.com/office/officeart/2005/8/layout/hierarchy4"/>
    <dgm:cxn modelId="{0B4B894A-B86D-4A0A-ABDA-DCBA1E38E281}" type="presParOf" srcId="{051D853A-A319-4040-AF8E-28F85C610526}" destId="{8CFC77D3-7906-46CA-BDBE-C76FD5AE99E6}" srcOrd="2" destOrd="0" presId="urn:microsoft.com/office/officeart/2005/8/layout/hierarchy4"/>
    <dgm:cxn modelId="{E9550847-ED0F-4B4C-9990-1CA5CD42460B}" type="presParOf" srcId="{8CFC77D3-7906-46CA-BDBE-C76FD5AE99E6}" destId="{3B8F355F-7BBC-4952-AD26-D58DA1BC692C}" srcOrd="0" destOrd="0" presId="urn:microsoft.com/office/officeart/2005/8/layout/hierarchy4"/>
    <dgm:cxn modelId="{0EBBE512-E332-464F-BD3E-FAEB15B593EF}" type="presParOf" srcId="{3B8F355F-7BBC-4952-AD26-D58DA1BC692C}" destId="{814087F0-6BCF-4BC5-A54C-87F3C44235CC}" srcOrd="0" destOrd="0" presId="urn:microsoft.com/office/officeart/2005/8/layout/hierarchy4"/>
    <dgm:cxn modelId="{4BFD6496-ED6A-4231-BECD-7E977BBF041F}" type="presParOf" srcId="{3B8F355F-7BBC-4952-AD26-D58DA1BC692C}" destId="{25570A25-E0E5-46DB-BFF8-1175D4DC4A0E}" srcOrd="1" destOrd="0" presId="urn:microsoft.com/office/officeart/2005/8/layout/hierarchy4"/>
    <dgm:cxn modelId="{0C9FEEB7-7E89-4FCB-B93E-433C71D9E683}" type="presParOf" srcId="{8CFC77D3-7906-46CA-BDBE-C76FD5AE99E6}" destId="{D73B744C-A526-4632-B79E-6580E390B00D}" srcOrd="1" destOrd="0" presId="urn:microsoft.com/office/officeart/2005/8/layout/hierarchy4"/>
    <dgm:cxn modelId="{D474C8EA-D8F7-4E2C-8EEB-9777D787688C}" type="presParOf" srcId="{8CFC77D3-7906-46CA-BDBE-C76FD5AE99E6}" destId="{3E211CEE-B0CA-4B35-BD3D-221192D64FBF}" srcOrd="2" destOrd="0" presId="urn:microsoft.com/office/officeart/2005/8/layout/hierarchy4"/>
    <dgm:cxn modelId="{C29051CF-99E0-4462-BB11-6C5A38E5FBBA}" type="presParOf" srcId="{3E211CEE-B0CA-4B35-BD3D-221192D64FBF}" destId="{DAAEC54B-7926-4818-AB7D-9E86FC92CC11}" srcOrd="0" destOrd="0" presId="urn:microsoft.com/office/officeart/2005/8/layout/hierarchy4"/>
    <dgm:cxn modelId="{D1180533-EEF4-4773-9CF6-E6A18850A80C}" type="presParOf" srcId="{3E211CEE-B0CA-4B35-BD3D-221192D64FBF}" destId="{1C8D6D8E-DEC7-47D5-88F0-D32A9798EEAF}" srcOrd="1" destOrd="0" presId="urn:microsoft.com/office/officeart/2005/8/layout/hierarchy4"/>
    <dgm:cxn modelId="{8CD72FDF-9D55-4A6C-9103-F63C396BC53B}" type="presParOf" srcId="{8CFC77D3-7906-46CA-BDBE-C76FD5AE99E6}" destId="{507DF995-97B8-4DC4-928B-6FF702CFF4A4}" srcOrd="3" destOrd="0" presId="urn:microsoft.com/office/officeart/2005/8/layout/hierarchy4"/>
    <dgm:cxn modelId="{7995D9D0-C994-4410-B519-017C59537F84}" type="presParOf" srcId="{8CFC77D3-7906-46CA-BDBE-C76FD5AE99E6}" destId="{D3963B2A-7641-42AA-8CC7-E81DCC8C469D}" srcOrd="4" destOrd="0" presId="urn:microsoft.com/office/officeart/2005/8/layout/hierarchy4"/>
    <dgm:cxn modelId="{B93F854E-D3CE-4E39-AC2C-BC3C79AC830C}" type="presParOf" srcId="{D3963B2A-7641-42AA-8CC7-E81DCC8C469D}" destId="{B6CB7ED6-2F84-47CA-9126-6AB8B11A8CF4}" srcOrd="0" destOrd="0" presId="urn:microsoft.com/office/officeart/2005/8/layout/hierarchy4"/>
    <dgm:cxn modelId="{A622EECF-E569-4FDD-95A2-BFDE0A814B01}" type="presParOf" srcId="{D3963B2A-7641-42AA-8CC7-E81DCC8C469D}" destId="{9736DA19-A9BA-4A37-A54D-C6C5BF4C2303}" srcOrd="1" destOrd="0" presId="urn:microsoft.com/office/officeart/2005/8/layout/hierarchy4"/>
    <dgm:cxn modelId="{6951371A-F076-44AC-8E24-7F0805DEEFB8}" type="presParOf" srcId="{8CFC77D3-7906-46CA-BDBE-C76FD5AE99E6}" destId="{F4C31CCA-FB05-46BF-AED1-9EBE23191B42}" srcOrd="5" destOrd="0" presId="urn:microsoft.com/office/officeart/2005/8/layout/hierarchy4"/>
    <dgm:cxn modelId="{71777707-3A69-4932-80F7-0F84F95C82C8}" type="presParOf" srcId="{8CFC77D3-7906-46CA-BDBE-C76FD5AE99E6}" destId="{6C91E7D2-6104-4B7D-8C71-81D7CF19430A}" srcOrd="6" destOrd="0" presId="urn:microsoft.com/office/officeart/2005/8/layout/hierarchy4"/>
    <dgm:cxn modelId="{0DC5A035-0620-4C02-A1AF-E1C173E8B53D}" type="presParOf" srcId="{6C91E7D2-6104-4B7D-8C71-81D7CF19430A}" destId="{CC0E1DC9-A474-4853-9805-73F183DE6C57}" srcOrd="0" destOrd="0" presId="urn:microsoft.com/office/officeart/2005/8/layout/hierarchy4"/>
    <dgm:cxn modelId="{00A6697C-EFB2-471C-A63F-B4A3F0559FFB}" type="presParOf" srcId="{6C91E7D2-6104-4B7D-8C71-81D7CF19430A}" destId="{7603A215-BDC1-4ACA-B054-A460E7E8C942}" srcOrd="1" destOrd="0" presId="urn:microsoft.com/office/officeart/2005/8/layout/hierarchy4"/>
    <dgm:cxn modelId="{56C08E75-C527-48FB-BD0E-A6141F1DD05B}" type="presParOf" srcId="{8CFC77D3-7906-46CA-BDBE-C76FD5AE99E6}" destId="{2ADC4CD6-0FD8-4A6A-B2EB-60775DE17920}" srcOrd="7" destOrd="0" presId="urn:microsoft.com/office/officeart/2005/8/layout/hierarchy4"/>
    <dgm:cxn modelId="{613CBEFC-0876-4F78-85A7-4D8B6710746C}" type="presParOf" srcId="{8CFC77D3-7906-46CA-BDBE-C76FD5AE99E6}" destId="{8FC91D95-0FA3-4C83-88DD-620A30887E31}" srcOrd="8" destOrd="0" presId="urn:microsoft.com/office/officeart/2005/8/layout/hierarchy4"/>
    <dgm:cxn modelId="{697CFAFB-DC05-4E7B-8088-FBAE228B4E41}" type="presParOf" srcId="{8FC91D95-0FA3-4C83-88DD-620A30887E31}" destId="{A38ACE2A-34B4-4FD5-92CF-59155098A63C}" srcOrd="0" destOrd="0" presId="urn:microsoft.com/office/officeart/2005/8/layout/hierarchy4"/>
    <dgm:cxn modelId="{021457DF-24F9-40AA-BA65-04377EDF4F8F}" type="presParOf" srcId="{8FC91D95-0FA3-4C83-88DD-620A30887E31}" destId="{671A9969-F86A-45D0-9695-D127CD23791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F834CA-9F74-4106-B863-B3365F4C86DF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4E0773E-FBD7-471E-AFDB-3A56F574A7EE}">
      <dgm:prSet phldrT="[Tekst]" custT="1"/>
      <dgm:spPr/>
      <dgm:t>
        <a:bodyPr/>
        <a:lstStyle/>
        <a:p>
          <a:r>
            <a:rPr lang="pl-PL" sz="2600" dirty="0" smtClean="0"/>
            <a:t>PROJEKT BUDŻETU NA ROK 2017 – założenia</a:t>
          </a:r>
          <a:endParaRPr lang="pl-PL" sz="2600" dirty="0"/>
        </a:p>
      </dgm:t>
    </dgm:pt>
    <dgm:pt modelId="{85E9CEA3-50B4-4214-B04B-8D22285B5857}" type="parTrans" cxnId="{205F6343-3E1B-4D79-B0EE-81DE93DD35BC}">
      <dgm:prSet/>
      <dgm:spPr/>
      <dgm:t>
        <a:bodyPr/>
        <a:lstStyle/>
        <a:p>
          <a:endParaRPr lang="pl-PL"/>
        </a:p>
      </dgm:t>
    </dgm:pt>
    <dgm:pt modelId="{BA563E93-0D1D-408E-A974-38DFE4843490}" type="sibTrans" cxnId="{205F6343-3E1B-4D79-B0EE-81DE93DD35BC}">
      <dgm:prSet/>
      <dgm:spPr/>
      <dgm:t>
        <a:bodyPr/>
        <a:lstStyle/>
        <a:p>
          <a:endParaRPr lang="pl-PL"/>
        </a:p>
      </dgm:t>
    </dgm:pt>
    <dgm:pt modelId="{CF7C6BA2-8FD1-4347-BD83-1A3F62A98FC4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Wzmocnienie skuteczności kontroli podatkowej oraz kontroli powszechnego opodatkowania.</a:t>
          </a:r>
          <a:endParaRPr lang="pl-PL" sz="2000" b="0" dirty="0">
            <a:latin typeface="+mn-lt"/>
          </a:endParaRPr>
        </a:p>
      </dgm:t>
    </dgm:pt>
    <dgm:pt modelId="{EFEC5426-8BF5-4A3F-8E3C-722639771848}" type="parTrans" cxnId="{D7BC927D-ABF4-46A8-82E1-8E7F19E13989}">
      <dgm:prSet/>
      <dgm:spPr/>
      <dgm:t>
        <a:bodyPr/>
        <a:lstStyle/>
        <a:p>
          <a:endParaRPr lang="pl-PL"/>
        </a:p>
      </dgm:t>
    </dgm:pt>
    <dgm:pt modelId="{3B5D20DA-5EE9-4F4C-AD2C-21C5327405B1}" type="sibTrans" cxnId="{D7BC927D-ABF4-46A8-82E1-8E7F19E13989}">
      <dgm:prSet/>
      <dgm:spPr/>
      <dgm:t>
        <a:bodyPr/>
        <a:lstStyle/>
        <a:p>
          <a:endParaRPr lang="pl-PL"/>
        </a:p>
      </dgm:t>
    </dgm:pt>
    <dgm:pt modelId="{EA2C7160-8B7D-485A-8235-B9875C047F48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Zwiększenie efektywności wykorzystania majątku będącego w zasobie gminy.</a:t>
          </a:r>
          <a:endParaRPr lang="pl-PL" sz="2000" b="0" dirty="0">
            <a:latin typeface="+mn-lt"/>
          </a:endParaRPr>
        </a:p>
      </dgm:t>
    </dgm:pt>
    <dgm:pt modelId="{E19BC2FE-A149-453F-A8EF-1FB9ACB6A4EE}" type="parTrans" cxnId="{86803B8D-2D59-485E-BA37-3AB14EC9DAE4}">
      <dgm:prSet/>
      <dgm:spPr/>
      <dgm:t>
        <a:bodyPr/>
        <a:lstStyle/>
        <a:p>
          <a:endParaRPr lang="pl-PL"/>
        </a:p>
      </dgm:t>
    </dgm:pt>
    <dgm:pt modelId="{7BA4C526-2430-4CE1-B0D0-F94D6E71F30F}" type="sibTrans" cxnId="{86803B8D-2D59-485E-BA37-3AB14EC9DAE4}">
      <dgm:prSet/>
      <dgm:spPr/>
      <dgm:t>
        <a:bodyPr/>
        <a:lstStyle/>
        <a:p>
          <a:endParaRPr lang="pl-PL"/>
        </a:p>
      </dgm:t>
    </dgm:pt>
    <dgm:pt modelId="{686A455D-C1EC-4B5B-A30D-EDDC728E9302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Przeznaczenie dochodów ze sprzedaży majątku wyłącznie na inwestycje.</a:t>
          </a:r>
          <a:endParaRPr lang="pl-PL" sz="2000" b="0" dirty="0">
            <a:latin typeface="+mn-lt"/>
          </a:endParaRPr>
        </a:p>
      </dgm:t>
    </dgm:pt>
    <dgm:pt modelId="{C05193C1-7046-4551-B6DA-C696DF11A5A3}" type="parTrans" cxnId="{F57B0BCB-021A-433E-BA2D-8EE860858E4B}">
      <dgm:prSet/>
      <dgm:spPr/>
      <dgm:t>
        <a:bodyPr/>
        <a:lstStyle/>
        <a:p>
          <a:endParaRPr lang="pl-PL"/>
        </a:p>
      </dgm:t>
    </dgm:pt>
    <dgm:pt modelId="{E86613D6-71E9-4EEB-AA53-1848B8482E8F}" type="sibTrans" cxnId="{F57B0BCB-021A-433E-BA2D-8EE860858E4B}">
      <dgm:prSet/>
      <dgm:spPr/>
      <dgm:t>
        <a:bodyPr/>
        <a:lstStyle/>
        <a:p>
          <a:endParaRPr lang="pl-PL"/>
        </a:p>
      </dgm:t>
    </dgm:pt>
    <dgm:pt modelId="{550033D5-7A7E-462F-BA53-55317A479196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Planowanie wydatków bieżących na poziomie nie przekraczającym limitu wyznaczonego przez wysokość dochodów bieżących pomniejszonych o spłatę zobowiązań przypadających na dany rok budżetowy.</a:t>
          </a:r>
          <a:endParaRPr lang="pl-PL" sz="1200" b="0" dirty="0"/>
        </a:p>
      </dgm:t>
    </dgm:pt>
    <dgm:pt modelId="{D5162043-D394-41F6-8035-F81015ABAC7E}" type="parTrans" cxnId="{2D4C5301-A35B-4168-8FC2-9DF45732EF7C}">
      <dgm:prSet/>
      <dgm:spPr/>
      <dgm:t>
        <a:bodyPr/>
        <a:lstStyle/>
        <a:p>
          <a:endParaRPr lang="pl-PL"/>
        </a:p>
      </dgm:t>
    </dgm:pt>
    <dgm:pt modelId="{91CCDDE4-24DA-49C0-A6A8-636C05C9A5C6}" type="sibTrans" cxnId="{2D4C5301-A35B-4168-8FC2-9DF45732EF7C}">
      <dgm:prSet/>
      <dgm:spPr/>
      <dgm:t>
        <a:bodyPr/>
        <a:lstStyle/>
        <a:p>
          <a:endParaRPr lang="pl-PL"/>
        </a:p>
      </dgm:t>
    </dgm:pt>
    <dgm:pt modelId="{42F0D06E-0156-47A8-89FE-65E9BB849CE1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Przyjęcie dochodów na poziomie realnym do uzyskania z uwzględnieniem podjętych uchwał w sprawie podatków.</a:t>
          </a:r>
          <a:endParaRPr lang="pl-PL" sz="2000" b="0" dirty="0">
            <a:latin typeface="+mn-lt"/>
          </a:endParaRPr>
        </a:p>
      </dgm:t>
    </dgm:pt>
    <dgm:pt modelId="{533E7409-159A-4EC6-9735-6F0B8172E2A7}" type="parTrans" cxnId="{AE724265-066E-46FD-A38A-2924E95852FC}">
      <dgm:prSet/>
      <dgm:spPr/>
      <dgm:t>
        <a:bodyPr/>
        <a:lstStyle/>
        <a:p>
          <a:endParaRPr lang="pl-PL"/>
        </a:p>
      </dgm:t>
    </dgm:pt>
    <dgm:pt modelId="{0BFC6A26-6DD4-4E3C-AAE5-50C5530825A7}" type="sibTrans" cxnId="{AE724265-066E-46FD-A38A-2924E95852FC}">
      <dgm:prSet/>
      <dgm:spPr/>
      <dgm:t>
        <a:bodyPr/>
        <a:lstStyle/>
        <a:p>
          <a:endParaRPr lang="pl-PL"/>
        </a:p>
      </dgm:t>
    </dgm:pt>
    <dgm:pt modelId="{C7D3EEEA-8387-42A1-902E-68B4200898CB}" type="pres">
      <dgm:prSet presAssocID="{23F834CA-9F74-4106-B863-B3365F4C86D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5402EDE-BC54-4DE3-B58B-DEF147F02C18}" type="pres">
      <dgm:prSet presAssocID="{64E0773E-FBD7-471E-AFDB-3A56F574A7EE}" presName="parentLin" presStyleCnt="0"/>
      <dgm:spPr/>
    </dgm:pt>
    <dgm:pt modelId="{E34DEC2B-DDAC-4B65-B417-04552F73B928}" type="pres">
      <dgm:prSet presAssocID="{64E0773E-FBD7-471E-AFDB-3A56F574A7EE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89F65666-B78E-42EA-837F-37C4B9041773}" type="pres">
      <dgm:prSet presAssocID="{64E0773E-FBD7-471E-AFDB-3A56F574A7EE}" presName="parentText" presStyleLbl="node1" presStyleIdx="0" presStyleCnt="1" custLinFactNeighborX="-66386" custLinFactNeighborY="-123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C1346D9-3992-48E5-9E7C-492EC563AD1B}" type="pres">
      <dgm:prSet presAssocID="{64E0773E-FBD7-471E-AFDB-3A56F574A7EE}" presName="negativeSpace" presStyleCnt="0"/>
      <dgm:spPr/>
    </dgm:pt>
    <dgm:pt modelId="{8DDBFCA3-FE08-4A0E-B3E4-E3634304BFC6}" type="pres">
      <dgm:prSet presAssocID="{64E0773E-FBD7-471E-AFDB-3A56F574A7E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10D2B95-9239-469E-AB6B-7B8DAEB8F312}" type="presOf" srcId="{64E0773E-FBD7-471E-AFDB-3A56F574A7EE}" destId="{E34DEC2B-DDAC-4B65-B417-04552F73B928}" srcOrd="0" destOrd="0" presId="urn:microsoft.com/office/officeart/2005/8/layout/list1"/>
    <dgm:cxn modelId="{F57B0BCB-021A-433E-BA2D-8EE860858E4B}" srcId="{64E0773E-FBD7-471E-AFDB-3A56F574A7EE}" destId="{686A455D-C1EC-4B5B-A30D-EDDC728E9302}" srcOrd="3" destOrd="0" parTransId="{C05193C1-7046-4551-B6DA-C696DF11A5A3}" sibTransId="{E86613D6-71E9-4EEB-AA53-1848B8482E8F}"/>
    <dgm:cxn modelId="{205F6343-3E1B-4D79-B0EE-81DE93DD35BC}" srcId="{23F834CA-9F74-4106-B863-B3365F4C86DF}" destId="{64E0773E-FBD7-471E-AFDB-3A56F574A7EE}" srcOrd="0" destOrd="0" parTransId="{85E9CEA3-50B4-4214-B04B-8D22285B5857}" sibTransId="{BA563E93-0D1D-408E-A974-38DFE4843490}"/>
    <dgm:cxn modelId="{24786132-0E8C-4588-819C-B7FDFD10A150}" type="presOf" srcId="{64E0773E-FBD7-471E-AFDB-3A56F574A7EE}" destId="{89F65666-B78E-42EA-837F-37C4B9041773}" srcOrd="1" destOrd="0" presId="urn:microsoft.com/office/officeart/2005/8/layout/list1"/>
    <dgm:cxn modelId="{2D4C5301-A35B-4168-8FC2-9DF45732EF7C}" srcId="{64E0773E-FBD7-471E-AFDB-3A56F574A7EE}" destId="{550033D5-7A7E-462F-BA53-55317A479196}" srcOrd="4" destOrd="0" parTransId="{D5162043-D394-41F6-8035-F81015ABAC7E}" sibTransId="{91CCDDE4-24DA-49C0-A6A8-636C05C9A5C6}"/>
    <dgm:cxn modelId="{71E1E3A3-0389-4AAF-BB6A-06FB0507DC88}" type="presOf" srcId="{686A455D-C1EC-4B5B-A30D-EDDC728E9302}" destId="{8DDBFCA3-FE08-4A0E-B3E4-E3634304BFC6}" srcOrd="0" destOrd="3" presId="urn:microsoft.com/office/officeart/2005/8/layout/list1"/>
    <dgm:cxn modelId="{AE724265-066E-46FD-A38A-2924E95852FC}" srcId="{64E0773E-FBD7-471E-AFDB-3A56F574A7EE}" destId="{42F0D06E-0156-47A8-89FE-65E9BB849CE1}" srcOrd="0" destOrd="0" parTransId="{533E7409-159A-4EC6-9735-6F0B8172E2A7}" sibTransId="{0BFC6A26-6DD4-4E3C-AAE5-50C5530825A7}"/>
    <dgm:cxn modelId="{249292C8-D2AB-40E7-9794-3125D2304FFF}" type="presOf" srcId="{42F0D06E-0156-47A8-89FE-65E9BB849CE1}" destId="{8DDBFCA3-FE08-4A0E-B3E4-E3634304BFC6}" srcOrd="0" destOrd="0" presId="urn:microsoft.com/office/officeart/2005/8/layout/list1"/>
    <dgm:cxn modelId="{45905A07-BC66-4AC5-A5EB-E06BD7400903}" type="presOf" srcId="{550033D5-7A7E-462F-BA53-55317A479196}" destId="{8DDBFCA3-FE08-4A0E-B3E4-E3634304BFC6}" srcOrd="0" destOrd="4" presId="urn:microsoft.com/office/officeart/2005/8/layout/list1"/>
    <dgm:cxn modelId="{86803B8D-2D59-485E-BA37-3AB14EC9DAE4}" srcId="{64E0773E-FBD7-471E-AFDB-3A56F574A7EE}" destId="{EA2C7160-8B7D-485A-8235-B9875C047F48}" srcOrd="2" destOrd="0" parTransId="{E19BC2FE-A149-453F-A8EF-1FB9ACB6A4EE}" sibTransId="{7BA4C526-2430-4CE1-B0D0-F94D6E71F30F}"/>
    <dgm:cxn modelId="{D7BC927D-ABF4-46A8-82E1-8E7F19E13989}" srcId="{64E0773E-FBD7-471E-AFDB-3A56F574A7EE}" destId="{CF7C6BA2-8FD1-4347-BD83-1A3F62A98FC4}" srcOrd="1" destOrd="0" parTransId="{EFEC5426-8BF5-4A3F-8E3C-722639771848}" sibTransId="{3B5D20DA-5EE9-4F4C-AD2C-21C5327405B1}"/>
    <dgm:cxn modelId="{E8592C9B-3991-4BA0-9C04-FBB2B8CC4B92}" type="presOf" srcId="{CF7C6BA2-8FD1-4347-BD83-1A3F62A98FC4}" destId="{8DDBFCA3-FE08-4A0E-B3E4-E3634304BFC6}" srcOrd="0" destOrd="1" presId="urn:microsoft.com/office/officeart/2005/8/layout/list1"/>
    <dgm:cxn modelId="{9E1D4B2F-2A63-4DC3-8817-04ED0E1F2EC7}" type="presOf" srcId="{EA2C7160-8B7D-485A-8235-B9875C047F48}" destId="{8DDBFCA3-FE08-4A0E-B3E4-E3634304BFC6}" srcOrd="0" destOrd="2" presId="urn:microsoft.com/office/officeart/2005/8/layout/list1"/>
    <dgm:cxn modelId="{12912FBE-2E40-40D6-BA30-C9338B774327}" type="presOf" srcId="{23F834CA-9F74-4106-B863-B3365F4C86DF}" destId="{C7D3EEEA-8387-42A1-902E-68B4200898CB}" srcOrd="0" destOrd="0" presId="urn:microsoft.com/office/officeart/2005/8/layout/list1"/>
    <dgm:cxn modelId="{676E7E93-93F9-4FD6-8C8A-CB3B41FE8E43}" type="presParOf" srcId="{C7D3EEEA-8387-42A1-902E-68B4200898CB}" destId="{C5402EDE-BC54-4DE3-B58B-DEF147F02C18}" srcOrd="0" destOrd="0" presId="urn:microsoft.com/office/officeart/2005/8/layout/list1"/>
    <dgm:cxn modelId="{275B0AD4-2436-4B43-83A2-8A0BEAE332B6}" type="presParOf" srcId="{C5402EDE-BC54-4DE3-B58B-DEF147F02C18}" destId="{E34DEC2B-DDAC-4B65-B417-04552F73B928}" srcOrd="0" destOrd="0" presId="urn:microsoft.com/office/officeart/2005/8/layout/list1"/>
    <dgm:cxn modelId="{78E3612A-130F-4DCC-92C1-841C9E535C0C}" type="presParOf" srcId="{C5402EDE-BC54-4DE3-B58B-DEF147F02C18}" destId="{89F65666-B78E-42EA-837F-37C4B9041773}" srcOrd="1" destOrd="0" presId="urn:microsoft.com/office/officeart/2005/8/layout/list1"/>
    <dgm:cxn modelId="{6587C6B4-BFFD-4B0D-8E74-997398640F1A}" type="presParOf" srcId="{C7D3EEEA-8387-42A1-902E-68B4200898CB}" destId="{FC1346D9-3992-48E5-9E7C-492EC563AD1B}" srcOrd="1" destOrd="0" presId="urn:microsoft.com/office/officeart/2005/8/layout/list1"/>
    <dgm:cxn modelId="{AEB01EE4-42AF-4FE8-9E91-94D371E3C914}" type="presParOf" srcId="{C7D3EEEA-8387-42A1-902E-68B4200898CB}" destId="{8DDBFCA3-FE08-4A0E-B3E4-E3634304BFC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4F91F4-6BE4-47F9-AA94-87381A76EEE6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2B7EC8-188E-4CC2-A507-AFA530E0F68A}">
      <dgm:prSet phldrT="[Tekst]" custT="1"/>
      <dgm:spPr/>
      <dgm:t>
        <a:bodyPr/>
        <a:lstStyle/>
        <a:p>
          <a:r>
            <a:rPr lang="pl-PL" sz="2600" dirty="0" smtClean="0"/>
            <a:t>PROJEKT BUDŻETU NA ROK 2017 – założenia </a:t>
          </a:r>
          <a:endParaRPr lang="pl-PL" sz="2600" dirty="0"/>
        </a:p>
      </dgm:t>
    </dgm:pt>
    <dgm:pt modelId="{DF71D791-0300-45AF-BC15-2441511D32F0}" type="parTrans" cxnId="{DCE22A2D-092D-4F88-B88C-4F5FE00C8BBF}">
      <dgm:prSet/>
      <dgm:spPr/>
      <dgm:t>
        <a:bodyPr/>
        <a:lstStyle/>
        <a:p>
          <a:endParaRPr lang="pl-PL"/>
        </a:p>
      </dgm:t>
    </dgm:pt>
    <dgm:pt modelId="{B4F36161-93FE-45E2-B9F6-F85617FE8F5A}" type="sibTrans" cxnId="{DCE22A2D-092D-4F88-B88C-4F5FE00C8BBF}">
      <dgm:prSet/>
      <dgm:spPr/>
      <dgm:t>
        <a:bodyPr/>
        <a:lstStyle/>
        <a:p>
          <a:endParaRPr lang="pl-PL"/>
        </a:p>
      </dgm:t>
    </dgm:pt>
    <dgm:pt modelId="{29A7456F-C9B6-4151-BBEC-3166527E393D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Wypracowanie maksymalnie wysokiej dodatniej różnicy pomiędzy dochodami bieżącymi a wydatkami bieżącymi.</a:t>
          </a:r>
          <a:endParaRPr lang="pl-PL" sz="2000" b="0" dirty="0">
            <a:latin typeface="+mn-lt"/>
          </a:endParaRPr>
        </a:p>
      </dgm:t>
    </dgm:pt>
    <dgm:pt modelId="{86CF1EBE-1164-4453-8230-83B5C72DC9E6}" type="parTrans" cxnId="{6AFB0D62-B42E-4763-9BB5-9CAA014DC5CB}">
      <dgm:prSet/>
      <dgm:spPr/>
      <dgm:t>
        <a:bodyPr/>
        <a:lstStyle/>
        <a:p>
          <a:endParaRPr lang="pl-PL"/>
        </a:p>
      </dgm:t>
    </dgm:pt>
    <dgm:pt modelId="{90E8B5FE-2C90-4C02-9201-444EDE68E43F}" type="sibTrans" cxnId="{6AFB0D62-B42E-4763-9BB5-9CAA014DC5CB}">
      <dgm:prSet/>
      <dgm:spPr/>
      <dgm:t>
        <a:bodyPr/>
        <a:lstStyle/>
        <a:p>
          <a:endParaRPr lang="pl-PL"/>
        </a:p>
      </dgm:t>
    </dgm:pt>
    <dgm:pt modelId="{EB533F3E-546F-46B3-B4E1-BBA949B33602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Konsekwentne realizowanie zasady oszczędności- pozyskiwanie najlepszych efektów z danych nakładów.</a:t>
          </a:r>
          <a:endParaRPr lang="pl-PL" sz="2000" b="0" dirty="0">
            <a:latin typeface="+mn-lt"/>
          </a:endParaRPr>
        </a:p>
      </dgm:t>
    </dgm:pt>
    <dgm:pt modelId="{88E69F00-6B21-4206-8991-C3419448493D}" type="parTrans" cxnId="{E0F7A1AA-A315-4DA7-8865-7CC8F65E2260}">
      <dgm:prSet/>
      <dgm:spPr/>
      <dgm:t>
        <a:bodyPr/>
        <a:lstStyle/>
        <a:p>
          <a:endParaRPr lang="pl-PL"/>
        </a:p>
      </dgm:t>
    </dgm:pt>
    <dgm:pt modelId="{7E462467-CC2C-49C5-B033-0EF942B6F179}" type="sibTrans" cxnId="{E0F7A1AA-A315-4DA7-8865-7CC8F65E2260}">
      <dgm:prSet/>
      <dgm:spPr/>
      <dgm:t>
        <a:bodyPr/>
        <a:lstStyle/>
        <a:p>
          <a:endParaRPr lang="pl-PL"/>
        </a:p>
      </dgm:t>
    </dgm:pt>
    <dgm:pt modelId="{958B9506-2AEA-4DC5-B83A-7116C446B505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Zabezpieczenie kwot na spłatę i obsługę długu oraz udzielonych poręczeń i gwarancji.</a:t>
          </a:r>
          <a:endParaRPr lang="pl-PL" sz="2000" b="0" dirty="0">
            <a:latin typeface="+mn-lt"/>
          </a:endParaRPr>
        </a:p>
      </dgm:t>
    </dgm:pt>
    <dgm:pt modelId="{86D1DF54-CF17-4276-92B6-31F088E22279}" type="parTrans" cxnId="{B507C38C-4EEE-45C2-BA11-72A64C197930}">
      <dgm:prSet/>
      <dgm:spPr/>
      <dgm:t>
        <a:bodyPr/>
        <a:lstStyle/>
        <a:p>
          <a:endParaRPr lang="pl-PL"/>
        </a:p>
      </dgm:t>
    </dgm:pt>
    <dgm:pt modelId="{835A4490-48BA-4F23-87FA-DB1FBF918DDA}" type="sibTrans" cxnId="{B507C38C-4EEE-45C2-BA11-72A64C197930}">
      <dgm:prSet/>
      <dgm:spPr/>
      <dgm:t>
        <a:bodyPr/>
        <a:lstStyle/>
        <a:p>
          <a:endParaRPr lang="pl-PL"/>
        </a:p>
      </dgm:t>
    </dgm:pt>
    <dgm:pt modelId="{340F6758-86F8-4271-97C5-9E61F0032EF5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Utrzymanie wskaźników operacyjnych na bezpiecznym poziomie.</a:t>
          </a:r>
          <a:endParaRPr lang="pl-PL" sz="2000" b="0" dirty="0">
            <a:latin typeface="+mn-lt"/>
          </a:endParaRPr>
        </a:p>
      </dgm:t>
    </dgm:pt>
    <dgm:pt modelId="{FBB325D9-5C3C-4E1A-85D1-2A5D774FF5C3}" type="parTrans" cxnId="{01D85D12-BC54-4601-9148-D2B37B751038}">
      <dgm:prSet/>
      <dgm:spPr/>
      <dgm:t>
        <a:bodyPr/>
        <a:lstStyle/>
        <a:p>
          <a:endParaRPr lang="pl-PL"/>
        </a:p>
      </dgm:t>
    </dgm:pt>
    <dgm:pt modelId="{86A8316D-10FB-46BC-ACBE-44A06487BD06}" type="sibTrans" cxnId="{01D85D12-BC54-4601-9148-D2B37B751038}">
      <dgm:prSet/>
      <dgm:spPr/>
      <dgm:t>
        <a:bodyPr/>
        <a:lstStyle/>
        <a:p>
          <a:endParaRPr lang="pl-PL"/>
        </a:p>
      </dgm:t>
    </dgm:pt>
    <dgm:pt modelId="{936847CB-4A14-437A-B9EE-104536E944A4}">
      <dgm:prSet phldrT="[Tekst]" custT="1"/>
      <dgm:spPr/>
      <dgm:t>
        <a:bodyPr/>
        <a:lstStyle/>
        <a:p>
          <a:pPr algn="just"/>
          <a:r>
            <a:rPr lang="pl-PL" sz="2000" b="0" dirty="0" smtClean="0">
              <a:latin typeface="+mn-lt"/>
              <a:cs typeface="Arial" pitchFamily="34" charset="0"/>
            </a:rPr>
            <a:t>Zapewnienie wkładu własnego do projektów wykorzystujących zewnętrzne źródła finansowania.</a:t>
          </a:r>
          <a:endParaRPr lang="pl-PL" sz="2000" b="0" dirty="0">
            <a:latin typeface="+mn-lt"/>
          </a:endParaRPr>
        </a:p>
      </dgm:t>
    </dgm:pt>
    <dgm:pt modelId="{4A151C96-C830-4A6D-94C4-8E3CCE49704A}" type="parTrans" cxnId="{D065B14E-9CC3-4B98-9932-3527A19515CE}">
      <dgm:prSet/>
      <dgm:spPr/>
      <dgm:t>
        <a:bodyPr/>
        <a:lstStyle/>
        <a:p>
          <a:endParaRPr lang="pl-PL"/>
        </a:p>
      </dgm:t>
    </dgm:pt>
    <dgm:pt modelId="{C50FC40E-A29D-4214-B09A-7972A00E3E23}" type="sibTrans" cxnId="{D065B14E-9CC3-4B98-9932-3527A19515CE}">
      <dgm:prSet/>
      <dgm:spPr/>
      <dgm:t>
        <a:bodyPr/>
        <a:lstStyle/>
        <a:p>
          <a:endParaRPr lang="pl-PL"/>
        </a:p>
      </dgm:t>
    </dgm:pt>
    <dgm:pt modelId="{DFF1B718-2DEF-497E-AC84-16990CC14A58}">
      <dgm:prSet phldrT="[Tekst]" custT="1"/>
      <dgm:spPr/>
      <dgm:t>
        <a:bodyPr/>
        <a:lstStyle/>
        <a:p>
          <a:pPr algn="just"/>
          <a:endParaRPr lang="pl-PL" sz="2000" b="0" dirty="0">
            <a:latin typeface="+mn-lt"/>
          </a:endParaRPr>
        </a:p>
      </dgm:t>
    </dgm:pt>
    <dgm:pt modelId="{104E8E1E-5CD1-437C-B007-99C459514F4A}" type="parTrans" cxnId="{CC893AAF-D42F-405C-AB11-718704A70A3B}">
      <dgm:prSet/>
      <dgm:spPr/>
      <dgm:t>
        <a:bodyPr/>
        <a:lstStyle/>
        <a:p>
          <a:endParaRPr lang="pl-PL"/>
        </a:p>
      </dgm:t>
    </dgm:pt>
    <dgm:pt modelId="{C852BC7C-7624-419C-8EB5-185643183D9B}" type="sibTrans" cxnId="{CC893AAF-D42F-405C-AB11-718704A70A3B}">
      <dgm:prSet/>
      <dgm:spPr/>
      <dgm:t>
        <a:bodyPr/>
        <a:lstStyle/>
        <a:p>
          <a:endParaRPr lang="pl-PL"/>
        </a:p>
      </dgm:t>
    </dgm:pt>
    <dgm:pt modelId="{D8F40946-F037-48B8-8D91-FFD6E49F8488}">
      <dgm:prSet phldrT="[Tekst]" custT="1"/>
      <dgm:spPr/>
      <dgm:t>
        <a:bodyPr/>
        <a:lstStyle/>
        <a:p>
          <a:pPr algn="just"/>
          <a:endParaRPr lang="pl-PL" sz="2000" b="0" dirty="0">
            <a:latin typeface="+mn-lt"/>
          </a:endParaRPr>
        </a:p>
      </dgm:t>
    </dgm:pt>
    <dgm:pt modelId="{3D1CBD99-783D-43BD-AEF6-61595417B2CD}" type="parTrans" cxnId="{BA62ED88-F28E-4400-BE97-E7381A77AD22}">
      <dgm:prSet/>
      <dgm:spPr/>
      <dgm:t>
        <a:bodyPr/>
        <a:lstStyle/>
        <a:p>
          <a:endParaRPr lang="pl-PL"/>
        </a:p>
      </dgm:t>
    </dgm:pt>
    <dgm:pt modelId="{1E00AB21-DC91-4493-9C39-B7772E8236D4}" type="sibTrans" cxnId="{BA62ED88-F28E-4400-BE97-E7381A77AD22}">
      <dgm:prSet/>
      <dgm:spPr/>
      <dgm:t>
        <a:bodyPr/>
        <a:lstStyle/>
        <a:p>
          <a:endParaRPr lang="pl-PL"/>
        </a:p>
      </dgm:t>
    </dgm:pt>
    <dgm:pt modelId="{F678522A-D4E0-4A18-AEB1-D4F4400DEC90}" type="pres">
      <dgm:prSet presAssocID="{FE4F91F4-6BE4-47F9-AA94-87381A76EE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8E5B80A-73FA-401D-8805-AD90A52CB20D}" type="pres">
      <dgm:prSet presAssocID="{2B2B7EC8-188E-4CC2-A507-AFA530E0F68A}" presName="parentLin" presStyleCnt="0"/>
      <dgm:spPr/>
    </dgm:pt>
    <dgm:pt modelId="{BB2A4E5D-1CE0-4695-97E5-19F3C61BA76D}" type="pres">
      <dgm:prSet presAssocID="{2B2B7EC8-188E-4CC2-A507-AFA530E0F68A}" presName="parentLeftMargin" presStyleLbl="node1" presStyleIdx="0" presStyleCnt="1"/>
      <dgm:spPr/>
      <dgm:t>
        <a:bodyPr/>
        <a:lstStyle/>
        <a:p>
          <a:endParaRPr lang="pl-PL"/>
        </a:p>
      </dgm:t>
    </dgm:pt>
    <dgm:pt modelId="{4363026C-5621-4E32-BF9C-D970041334EB}" type="pres">
      <dgm:prSet presAssocID="{2B2B7EC8-188E-4CC2-A507-AFA530E0F68A}" presName="parentText" presStyleLbl="node1" presStyleIdx="0" presStyleCnt="1" custScaleY="781942" custLinFactY="100000" custLinFactNeighborX="-66354" custLinFactNeighborY="14934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977AE8-54A7-4640-AAF6-F887655B7B83}" type="pres">
      <dgm:prSet presAssocID="{2B2B7EC8-188E-4CC2-A507-AFA530E0F68A}" presName="negativeSpace" presStyleCnt="0"/>
      <dgm:spPr/>
    </dgm:pt>
    <dgm:pt modelId="{B0CBF154-1D19-4943-89F4-066266A35D83}" type="pres">
      <dgm:prSet presAssocID="{2B2B7EC8-188E-4CC2-A507-AFA530E0F68A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1D85D12-BC54-4601-9148-D2B37B751038}" srcId="{2B2B7EC8-188E-4CC2-A507-AFA530E0F68A}" destId="{340F6758-86F8-4271-97C5-9E61F0032EF5}" srcOrd="5" destOrd="0" parTransId="{FBB325D9-5C3C-4E1A-85D1-2A5D774FF5C3}" sibTransId="{86A8316D-10FB-46BC-ACBE-44A06487BD06}"/>
    <dgm:cxn modelId="{B507C38C-4EEE-45C2-BA11-72A64C197930}" srcId="{2B2B7EC8-188E-4CC2-A507-AFA530E0F68A}" destId="{958B9506-2AEA-4DC5-B83A-7116C446B505}" srcOrd="4" destOrd="0" parTransId="{86D1DF54-CF17-4276-92B6-31F088E22279}" sibTransId="{835A4490-48BA-4F23-87FA-DB1FBF918DDA}"/>
    <dgm:cxn modelId="{CC893AAF-D42F-405C-AB11-718704A70A3B}" srcId="{2B2B7EC8-188E-4CC2-A507-AFA530E0F68A}" destId="{DFF1B718-2DEF-497E-AC84-16990CC14A58}" srcOrd="0" destOrd="0" parTransId="{104E8E1E-5CD1-437C-B007-99C459514F4A}" sibTransId="{C852BC7C-7624-419C-8EB5-185643183D9B}"/>
    <dgm:cxn modelId="{DCE22A2D-092D-4F88-B88C-4F5FE00C8BBF}" srcId="{FE4F91F4-6BE4-47F9-AA94-87381A76EEE6}" destId="{2B2B7EC8-188E-4CC2-A507-AFA530E0F68A}" srcOrd="0" destOrd="0" parTransId="{DF71D791-0300-45AF-BC15-2441511D32F0}" sibTransId="{B4F36161-93FE-45E2-B9F6-F85617FE8F5A}"/>
    <dgm:cxn modelId="{1755D4C0-1DB2-415E-B8CC-115FBEABAE0E}" type="presOf" srcId="{340F6758-86F8-4271-97C5-9E61F0032EF5}" destId="{B0CBF154-1D19-4943-89F4-066266A35D83}" srcOrd="0" destOrd="5" presId="urn:microsoft.com/office/officeart/2005/8/layout/list1"/>
    <dgm:cxn modelId="{5CBF04CF-7232-4600-8BE9-81AD219BC899}" type="presOf" srcId="{29A7456F-C9B6-4151-BBEC-3166527E393D}" destId="{B0CBF154-1D19-4943-89F4-066266A35D83}" srcOrd="0" destOrd="2" presId="urn:microsoft.com/office/officeart/2005/8/layout/list1"/>
    <dgm:cxn modelId="{D065B14E-9CC3-4B98-9932-3527A19515CE}" srcId="{2B2B7EC8-188E-4CC2-A507-AFA530E0F68A}" destId="{936847CB-4A14-437A-B9EE-104536E944A4}" srcOrd="6" destOrd="0" parTransId="{4A151C96-C830-4A6D-94C4-8E3CCE49704A}" sibTransId="{C50FC40E-A29D-4214-B09A-7972A00E3E23}"/>
    <dgm:cxn modelId="{6AFB0D62-B42E-4763-9BB5-9CAA014DC5CB}" srcId="{2B2B7EC8-188E-4CC2-A507-AFA530E0F68A}" destId="{29A7456F-C9B6-4151-BBEC-3166527E393D}" srcOrd="2" destOrd="0" parTransId="{86CF1EBE-1164-4453-8230-83B5C72DC9E6}" sibTransId="{90E8B5FE-2C90-4C02-9201-444EDE68E43F}"/>
    <dgm:cxn modelId="{4BD6EF72-5CDD-420D-8BAF-8DF8AA279268}" type="presOf" srcId="{D8F40946-F037-48B8-8D91-FFD6E49F8488}" destId="{B0CBF154-1D19-4943-89F4-066266A35D83}" srcOrd="0" destOrd="1" presId="urn:microsoft.com/office/officeart/2005/8/layout/list1"/>
    <dgm:cxn modelId="{F63C3738-DD94-4885-A5B9-8AA43750B2AD}" type="presOf" srcId="{DFF1B718-2DEF-497E-AC84-16990CC14A58}" destId="{B0CBF154-1D19-4943-89F4-066266A35D83}" srcOrd="0" destOrd="0" presId="urn:microsoft.com/office/officeart/2005/8/layout/list1"/>
    <dgm:cxn modelId="{BA62ED88-F28E-4400-BE97-E7381A77AD22}" srcId="{2B2B7EC8-188E-4CC2-A507-AFA530E0F68A}" destId="{D8F40946-F037-48B8-8D91-FFD6E49F8488}" srcOrd="1" destOrd="0" parTransId="{3D1CBD99-783D-43BD-AEF6-61595417B2CD}" sibTransId="{1E00AB21-DC91-4493-9C39-B7772E8236D4}"/>
    <dgm:cxn modelId="{33646D80-5B26-46A9-BFF6-87D1802D815F}" type="presOf" srcId="{936847CB-4A14-437A-B9EE-104536E944A4}" destId="{B0CBF154-1D19-4943-89F4-066266A35D83}" srcOrd="0" destOrd="6" presId="urn:microsoft.com/office/officeart/2005/8/layout/list1"/>
    <dgm:cxn modelId="{5FB7D333-0EAE-4F39-8573-CAF15FA69894}" type="presOf" srcId="{958B9506-2AEA-4DC5-B83A-7116C446B505}" destId="{B0CBF154-1D19-4943-89F4-066266A35D83}" srcOrd="0" destOrd="4" presId="urn:microsoft.com/office/officeart/2005/8/layout/list1"/>
    <dgm:cxn modelId="{FAAAE962-3219-49F5-90D2-80D554F46614}" type="presOf" srcId="{EB533F3E-546F-46B3-B4E1-BBA949B33602}" destId="{B0CBF154-1D19-4943-89F4-066266A35D83}" srcOrd="0" destOrd="3" presId="urn:microsoft.com/office/officeart/2005/8/layout/list1"/>
    <dgm:cxn modelId="{E0F7A1AA-A315-4DA7-8865-7CC8F65E2260}" srcId="{2B2B7EC8-188E-4CC2-A507-AFA530E0F68A}" destId="{EB533F3E-546F-46B3-B4E1-BBA949B33602}" srcOrd="3" destOrd="0" parTransId="{88E69F00-6B21-4206-8991-C3419448493D}" sibTransId="{7E462467-CC2C-49C5-B033-0EF942B6F179}"/>
    <dgm:cxn modelId="{F4E36D35-3DC7-4870-BCA9-80566007F51F}" type="presOf" srcId="{FE4F91F4-6BE4-47F9-AA94-87381A76EEE6}" destId="{F678522A-D4E0-4A18-AEB1-D4F4400DEC90}" srcOrd="0" destOrd="0" presId="urn:microsoft.com/office/officeart/2005/8/layout/list1"/>
    <dgm:cxn modelId="{E2285F72-1AC5-47D2-8C06-3FCDE373E458}" type="presOf" srcId="{2B2B7EC8-188E-4CC2-A507-AFA530E0F68A}" destId="{4363026C-5621-4E32-BF9C-D970041334EB}" srcOrd="1" destOrd="0" presId="urn:microsoft.com/office/officeart/2005/8/layout/list1"/>
    <dgm:cxn modelId="{B247680E-0755-4BDA-B3AF-674EC076C73E}" type="presOf" srcId="{2B2B7EC8-188E-4CC2-A507-AFA530E0F68A}" destId="{BB2A4E5D-1CE0-4695-97E5-19F3C61BA76D}" srcOrd="0" destOrd="0" presId="urn:microsoft.com/office/officeart/2005/8/layout/list1"/>
    <dgm:cxn modelId="{6987B132-8CC3-4C78-A01C-F89EC2951BE1}" type="presParOf" srcId="{F678522A-D4E0-4A18-AEB1-D4F4400DEC90}" destId="{B8E5B80A-73FA-401D-8805-AD90A52CB20D}" srcOrd="0" destOrd="0" presId="urn:microsoft.com/office/officeart/2005/8/layout/list1"/>
    <dgm:cxn modelId="{AAAC5A91-FEF0-4286-8D38-6BB0F8F5D3F8}" type="presParOf" srcId="{B8E5B80A-73FA-401D-8805-AD90A52CB20D}" destId="{BB2A4E5D-1CE0-4695-97E5-19F3C61BA76D}" srcOrd="0" destOrd="0" presId="urn:microsoft.com/office/officeart/2005/8/layout/list1"/>
    <dgm:cxn modelId="{C965B4E6-E327-4415-BB42-47EA60767BD0}" type="presParOf" srcId="{B8E5B80A-73FA-401D-8805-AD90A52CB20D}" destId="{4363026C-5621-4E32-BF9C-D970041334EB}" srcOrd="1" destOrd="0" presId="urn:microsoft.com/office/officeart/2005/8/layout/list1"/>
    <dgm:cxn modelId="{863872D8-C30F-47B1-823E-55C1FCD52444}" type="presParOf" srcId="{F678522A-D4E0-4A18-AEB1-D4F4400DEC90}" destId="{49977AE8-54A7-4640-AAF6-F887655B7B83}" srcOrd="1" destOrd="0" presId="urn:microsoft.com/office/officeart/2005/8/layout/list1"/>
    <dgm:cxn modelId="{D464BE8F-B2BC-40A0-92D8-79923712EC0C}" type="presParOf" srcId="{F678522A-D4E0-4A18-AEB1-D4F4400DEC90}" destId="{B0CBF154-1D19-4943-89F4-066266A35D8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68E39A-A4D3-4B36-B6A0-9B51F2C0A553}" type="doc">
      <dgm:prSet loTypeId="urn:microsoft.com/office/officeart/2005/8/layout/lProcess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B1974B3-A0D2-4EA4-A88A-468125090D49}">
      <dgm:prSet phldrT="[Teks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l-PL" sz="2600" b="1" dirty="0" smtClean="0">
              <a:solidFill>
                <a:schemeClr val="bg1"/>
              </a:solidFill>
            </a:rPr>
            <a:t>Budżet Gminy tworzą :</a:t>
          </a:r>
          <a:endParaRPr lang="pl-PL" sz="2600" b="1" dirty="0">
            <a:solidFill>
              <a:schemeClr val="bg1"/>
            </a:solidFill>
          </a:endParaRPr>
        </a:p>
      </dgm:t>
    </dgm:pt>
    <dgm:pt modelId="{5F996338-B3E7-4101-9222-F150494D3EAC}" type="parTrans" cxnId="{D2F9D541-BCB3-4DCC-8611-1266123FE28B}">
      <dgm:prSet/>
      <dgm:spPr/>
      <dgm:t>
        <a:bodyPr/>
        <a:lstStyle/>
        <a:p>
          <a:endParaRPr lang="pl-PL"/>
        </a:p>
      </dgm:t>
    </dgm:pt>
    <dgm:pt modelId="{75C20298-2112-4A2A-A2C4-D573169FAE57}" type="sibTrans" cxnId="{D2F9D541-BCB3-4DCC-8611-1266123FE28B}">
      <dgm:prSet/>
      <dgm:spPr/>
      <dgm:t>
        <a:bodyPr/>
        <a:lstStyle/>
        <a:p>
          <a:endParaRPr lang="pl-PL"/>
        </a:p>
      </dgm:t>
    </dgm:pt>
    <dgm:pt modelId="{F3C5BD87-5CFA-4757-A330-24ADD8DD48A4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dochody</a:t>
          </a:r>
          <a:endParaRPr lang="pl-PL" sz="2000" dirty="0"/>
        </a:p>
      </dgm:t>
    </dgm:pt>
    <dgm:pt modelId="{7942D63C-ADB7-47A7-8579-B4C9E4802019}" type="parTrans" cxnId="{F81114B4-53F4-4C31-94B7-6DCA87BD62E0}">
      <dgm:prSet/>
      <dgm:spPr/>
      <dgm:t>
        <a:bodyPr/>
        <a:lstStyle/>
        <a:p>
          <a:endParaRPr lang="pl-PL"/>
        </a:p>
      </dgm:t>
    </dgm:pt>
    <dgm:pt modelId="{45C91B5A-B865-4212-8EA8-41047E480A7A}" type="sibTrans" cxnId="{F81114B4-53F4-4C31-94B7-6DCA87BD62E0}">
      <dgm:prSet/>
      <dgm:spPr/>
      <dgm:t>
        <a:bodyPr/>
        <a:lstStyle/>
        <a:p>
          <a:endParaRPr lang="pl-PL"/>
        </a:p>
      </dgm:t>
    </dgm:pt>
    <dgm:pt modelId="{A7E75CC4-C921-42BC-9277-24C1AF0EE27A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wydatki</a:t>
          </a:r>
          <a:endParaRPr lang="pl-PL" sz="2000" dirty="0"/>
        </a:p>
      </dgm:t>
    </dgm:pt>
    <dgm:pt modelId="{98E1371D-B192-4E11-906C-3F7244837FEF}" type="parTrans" cxnId="{377D58D7-4AF2-4668-8CE4-6FB5E52168E9}">
      <dgm:prSet/>
      <dgm:spPr/>
      <dgm:t>
        <a:bodyPr/>
        <a:lstStyle/>
        <a:p>
          <a:endParaRPr lang="pl-PL"/>
        </a:p>
      </dgm:t>
    </dgm:pt>
    <dgm:pt modelId="{27B11EB1-53CB-403E-98D9-5B1F75B84077}" type="sibTrans" cxnId="{377D58D7-4AF2-4668-8CE4-6FB5E52168E9}">
      <dgm:prSet/>
      <dgm:spPr/>
      <dgm:t>
        <a:bodyPr/>
        <a:lstStyle/>
        <a:p>
          <a:endParaRPr lang="pl-PL"/>
        </a:p>
      </dgm:t>
    </dgm:pt>
    <dgm:pt modelId="{0049B54C-DD2B-44C5-91F2-E352E4140356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wynik (deficyt lub nadwyżka)</a:t>
          </a:r>
          <a:endParaRPr lang="pl-PL" sz="2000" dirty="0"/>
        </a:p>
      </dgm:t>
    </dgm:pt>
    <dgm:pt modelId="{2CC1BB80-B0B6-447D-A216-0233F876B466}" type="parTrans" cxnId="{04D817C0-A0BC-4DF1-B535-B3BC0E80D37A}">
      <dgm:prSet/>
      <dgm:spPr/>
      <dgm:t>
        <a:bodyPr/>
        <a:lstStyle/>
        <a:p>
          <a:endParaRPr lang="pl-PL"/>
        </a:p>
      </dgm:t>
    </dgm:pt>
    <dgm:pt modelId="{E64446FD-5725-4A60-B810-A173FD96F78C}" type="sibTrans" cxnId="{04D817C0-A0BC-4DF1-B535-B3BC0E80D37A}">
      <dgm:prSet/>
      <dgm:spPr/>
      <dgm:t>
        <a:bodyPr/>
        <a:lstStyle/>
        <a:p>
          <a:endParaRPr lang="pl-PL"/>
        </a:p>
      </dgm:t>
    </dgm:pt>
    <dgm:pt modelId="{B7958384-FC33-46CA-BCB2-A5767F9735AF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przychody</a:t>
          </a:r>
          <a:endParaRPr lang="pl-PL" sz="2000" dirty="0"/>
        </a:p>
      </dgm:t>
    </dgm:pt>
    <dgm:pt modelId="{7743EDC4-CBE4-4C0A-8D17-231CAD076341}" type="parTrans" cxnId="{3F076019-B3D7-4A6B-9002-90EB3C6542D8}">
      <dgm:prSet/>
      <dgm:spPr/>
      <dgm:t>
        <a:bodyPr/>
        <a:lstStyle/>
        <a:p>
          <a:endParaRPr lang="pl-PL"/>
        </a:p>
      </dgm:t>
    </dgm:pt>
    <dgm:pt modelId="{20256F4F-8428-4A4A-8769-B4A2F19FCD7F}" type="sibTrans" cxnId="{3F076019-B3D7-4A6B-9002-90EB3C6542D8}">
      <dgm:prSet/>
      <dgm:spPr/>
      <dgm:t>
        <a:bodyPr/>
        <a:lstStyle/>
        <a:p>
          <a:endParaRPr lang="pl-PL"/>
        </a:p>
      </dgm:t>
    </dgm:pt>
    <dgm:pt modelId="{9ED5204F-3504-4B0B-838A-09427750B9CF}">
      <dgm:prSet phldrT="[Teks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sz="2000" dirty="0" smtClean="0"/>
            <a:t>rozchody</a:t>
          </a:r>
          <a:endParaRPr lang="pl-PL" sz="2000" dirty="0"/>
        </a:p>
      </dgm:t>
    </dgm:pt>
    <dgm:pt modelId="{90310BB4-30B2-4B37-A8F0-F1746AD5BA60}" type="parTrans" cxnId="{86318510-E923-45E0-BCF0-75AAEA5659D8}">
      <dgm:prSet/>
      <dgm:spPr/>
      <dgm:t>
        <a:bodyPr/>
        <a:lstStyle/>
        <a:p>
          <a:endParaRPr lang="pl-PL"/>
        </a:p>
      </dgm:t>
    </dgm:pt>
    <dgm:pt modelId="{C25B019B-3BE3-4E67-90C9-22FF84D89C6C}" type="sibTrans" cxnId="{86318510-E923-45E0-BCF0-75AAEA5659D8}">
      <dgm:prSet/>
      <dgm:spPr/>
      <dgm:t>
        <a:bodyPr/>
        <a:lstStyle/>
        <a:p>
          <a:endParaRPr lang="pl-PL"/>
        </a:p>
      </dgm:t>
    </dgm:pt>
    <dgm:pt modelId="{1327D7FD-FFB6-4306-BE85-2A4F91ABF7BF}" type="pres">
      <dgm:prSet presAssocID="{3868E39A-A4D3-4B36-B6A0-9B51F2C0A55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B989772-EB81-4987-8DE7-6E20CB86B688}" type="pres">
      <dgm:prSet presAssocID="{1B1974B3-A0D2-4EA4-A88A-468125090D49}" presName="compNode" presStyleCnt="0"/>
      <dgm:spPr/>
    </dgm:pt>
    <dgm:pt modelId="{B4956E18-22C4-4761-8EAC-F0AB8A8ED10D}" type="pres">
      <dgm:prSet presAssocID="{1B1974B3-A0D2-4EA4-A88A-468125090D49}" presName="aNode" presStyleLbl="bgShp" presStyleIdx="0" presStyleCnt="1"/>
      <dgm:spPr/>
      <dgm:t>
        <a:bodyPr/>
        <a:lstStyle/>
        <a:p>
          <a:endParaRPr lang="pl-PL"/>
        </a:p>
      </dgm:t>
    </dgm:pt>
    <dgm:pt modelId="{E128A8EB-3FEF-406F-9089-357BBC504912}" type="pres">
      <dgm:prSet presAssocID="{1B1974B3-A0D2-4EA4-A88A-468125090D49}" presName="textNode" presStyleLbl="bgShp" presStyleIdx="0" presStyleCnt="1"/>
      <dgm:spPr/>
      <dgm:t>
        <a:bodyPr/>
        <a:lstStyle/>
        <a:p>
          <a:endParaRPr lang="pl-PL"/>
        </a:p>
      </dgm:t>
    </dgm:pt>
    <dgm:pt modelId="{ABBAD90C-45E1-49B0-812D-5688E6379883}" type="pres">
      <dgm:prSet presAssocID="{1B1974B3-A0D2-4EA4-A88A-468125090D49}" presName="compChildNode" presStyleCnt="0"/>
      <dgm:spPr/>
    </dgm:pt>
    <dgm:pt modelId="{F8E20C31-7C55-4EE6-BA1E-A8FBDF628E86}" type="pres">
      <dgm:prSet presAssocID="{1B1974B3-A0D2-4EA4-A88A-468125090D49}" presName="theInnerList" presStyleCnt="0"/>
      <dgm:spPr/>
    </dgm:pt>
    <dgm:pt modelId="{CBA75EFF-8FD7-4CA8-A049-2F7A32BEFAEA}" type="pres">
      <dgm:prSet presAssocID="{F3C5BD87-5CFA-4757-A330-24ADD8DD48A4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51A422C-9572-4A8C-BA0F-7B7E7861A081}" type="pres">
      <dgm:prSet presAssocID="{F3C5BD87-5CFA-4757-A330-24ADD8DD48A4}" presName="aSpace2" presStyleCnt="0"/>
      <dgm:spPr/>
    </dgm:pt>
    <dgm:pt modelId="{9B252CEC-0B55-410F-9E69-F890EF7EFBDD}" type="pres">
      <dgm:prSet presAssocID="{A7E75CC4-C921-42BC-9277-24C1AF0EE27A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9D0BD5B-A4F0-4759-8B4C-1B8DE1639A63}" type="pres">
      <dgm:prSet presAssocID="{A7E75CC4-C921-42BC-9277-24C1AF0EE27A}" presName="aSpace2" presStyleCnt="0"/>
      <dgm:spPr/>
    </dgm:pt>
    <dgm:pt modelId="{8F83001E-D156-4A84-B059-B39F873C1AC4}" type="pres">
      <dgm:prSet presAssocID="{0049B54C-DD2B-44C5-91F2-E352E4140356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822B14-8455-4F89-B529-23F9581BE077}" type="pres">
      <dgm:prSet presAssocID="{0049B54C-DD2B-44C5-91F2-E352E4140356}" presName="aSpace2" presStyleCnt="0"/>
      <dgm:spPr/>
    </dgm:pt>
    <dgm:pt modelId="{0E430762-747F-444F-9C71-F04F6192A283}" type="pres">
      <dgm:prSet presAssocID="{B7958384-FC33-46CA-BCB2-A5767F9735AF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6635D1B-C788-4E23-BA69-E6E804428DB3}" type="pres">
      <dgm:prSet presAssocID="{B7958384-FC33-46CA-BCB2-A5767F9735AF}" presName="aSpace2" presStyleCnt="0"/>
      <dgm:spPr/>
    </dgm:pt>
    <dgm:pt modelId="{C74889E3-2591-413E-93F4-FBDC3005D656}" type="pres">
      <dgm:prSet presAssocID="{9ED5204F-3504-4B0B-838A-09427750B9CF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6C6FD2B-2FB5-42FE-B03A-88CFA216737F}" type="presOf" srcId="{A7E75CC4-C921-42BC-9277-24C1AF0EE27A}" destId="{9B252CEC-0B55-410F-9E69-F890EF7EFBDD}" srcOrd="0" destOrd="0" presId="urn:microsoft.com/office/officeart/2005/8/layout/lProcess2"/>
    <dgm:cxn modelId="{8D1E99BD-C148-4656-B3BF-CFCAD31E3949}" type="presOf" srcId="{B7958384-FC33-46CA-BCB2-A5767F9735AF}" destId="{0E430762-747F-444F-9C71-F04F6192A283}" srcOrd="0" destOrd="0" presId="urn:microsoft.com/office/officeart/2005/8/layout/lProcess2"/>
    <dgm:cxn modelId="{D2F9D541-BCB3-4DCC-8611-1266123FE28B}" srcId="{3868E39A-A4D3-4B36-B6A0-9B51F2C0A553}" destId="{1B1974B3-A0D2-4EA4-A88A-468125090D49}" srcOrd="0" destOrd="0" parTransId="{5F996338-B3E7-4101-9222-F150494D3EAC}" sibTransId="{75C20298-2112-4A2A-A2C4-D573169FAE57}"/>
    <dgm:cxn modelId="{3F076019-B3D7-4A6B-9002-90EB3C6542D8}" srcId="{1B1974B3-A0D2-4EA4-A88A-468125090D49}" destId="{B7958384-FC33-46CA-BCB2-A5767F9735AF}" srcOrd="3" destOrd="0" parTransId="{7743EDC4-CBE4-4C0A-8D17-231CAD076341}" sibTransId="{20256F4F-8428-4A4A-8769-B4A2F19FCD7F}"/>
    <dgm:cxn modelId="{A8AF5A6A-5994-4412-B80A-1B80F594F48C}" type="presOf" srcId="{1B1974B3-A0D2-4EA4-A88A-468125090D49}" destId="{E128A8EB-3FEF-406F-9089-357BBC504912}" srcOrd="1" destOrd="0" presId="urn:microsoft.com/office/officeart/2005/8/layout/lProcess2"/>
    <dgm:cxn modelId="{86318510-E923-45E0-BCF0-75AAEA5659D8}" srcId="{1B1974B3-A0D2-4EA4-A88A-468125090D49}" destId="{9ED5204F-3504-4B0B-838A-09427750B9CF}" srcOrd="4" destOrd="0" parTransId="{90310BB4-30B2-4B37-A8F0-F1746AD5BA60}" sibTransId="{C25B019B-3BE3-4E67-90C9-22FF84D89C6C}"/>
    <dgm:cxn modelId="{5BEFCA75-4A95-418E-A219-D16D77FEECC9}" type="presOf" srcId="{9ED5204F-3504-4B0B-838A-09427750B9CF}" destId="{C74889E3-2591-413E-93F4-FBDC3005D656}" srcOrd="0" destOrd="0" presId="urn:microsoft.com/office/officeart/2005/8/layout/lProcess2"/>
    <dgm:cxn modelId="{024B0018-5FFA-44F8-AC43-4699F35C693E}" type="presOf" srcId="{3868E39A-A4D3-4B36-B6A0-9B51F2C0A553}" destId="{1327D7FD-FFB6-4306-BE85-2A4F91ABF7BF}" srcOrd="0" destOrd="0" presId="urn:microsoft.com/office/officeart/2005/8/layout/lProcess2"/>
    <dgm:cxn modelId="{377D58D7-4AF2-4668-8CE4-6FB5E52168E9}" srcId="{1B1974B3-A0D2-4EA4-A88A-468125090D49}" destId="{A7E75CC4-C921-42BC-9277-24C1AF0EE27A}" srcOrd="1" destOrd="0" parTransId="{98E1371D-B192-4E11-906C-3F7244837FEF}" sibTransId="{27B11EB1-53CB-403E-98D9-5B1F75B84077}"/>
    <dgm:cxn modelId="{2A266F77-E371-47E7-9C34-7A0A484B09ED}" type="presOf" srcId="{F3C5BD87-5CFA-4757-A330-24ADD8DD48A4}" destId="{CBA75EFF-8FD7-4CA8-A049-2F7A32BEFAEA}" srcOrd="0" destOrd="0" presId="urn:microsoft.com/office/officeart/2005/8/layout/lProcess2"/>
    <dgm:cxn modelId="{B3F68801-EACC-41DF-BAF2-2B6C4F89D19A}" type="presOf" srcId="{1B1974B3-A0D2-4EA4-A88A-468125090D49}" destId="{B4956E18-22C4-4761-8EAC-F0AB8A8ED10D}" srcOrd="0" destOrd="0" presId="urn:microsoft.com/office/officeart/2005/8/layout/lProcess2"/>
    <dgm:cxn modelId="{F81114B4-53F4-4C31-94B7-6DCA87BD62E0}" srcId="{1B1974B3-A0D2-4EA4-A88A-468125090D49}" destId="{F3C5BD87-5CFA-4757-A330-24ADD8DD48A4}" srcOrd="0" destOrd="0" parTransId="{7942D63C-ADB7-47A7-8579-B4C9E4802019}" sibTransId="{45C91B5A-B865-4212-8EA8-41047E480A7A}"/>
    <dgm:cxn modelId="{04D817C0-A0BC-4DF1-B535-B3BC0E80D37A}" srcId="{1B1974B3-A0D2-4EA4-A88A-468125090D49}" destId="{0049B54C-DD2B-44C5-91F2-E352E4140356}" srcOrd="2" destOrd="0" parTransId="{2CC1BB80-B0B6-447D-A216-0233F876B466}" sibTransId="{E64446FD-5725-4A60-B810-A173FD96F78C}"/>
    <dgm:cxn modelId="{2AD5F9AE-E6C9-402F-95CC-9DFBB771EA69}" type="presOf" srcId="{0049B54C-DD2B-44C5-91F2-E352E4140356}" destId="{8F83001E-D156-4A84-B059-B39F873C1AC4}" srcOrd="0" destOrd="0" presId="urn:microsoft.com/office/officeart/2005/8/layout/lProcess2"/>
    <dgm:cxn modelId="{47761580-00D9-4485-95BE-8C40011BFA11}" type="presParOf" srcId="{1327D7FD-FFB6-4306-BE85-2A4F91ABF7BF}" destId="{FB989772-EB81-4987-8DE7-6E20CB86B688}" srcOrd="0" destOrd="0" presId="urn:microsoft.com/office/officeart/2005/8/layout/lProcess2"/>
    <dgm:cxn modelId="{975F7893-C61E-4337-A6F8-B407C76C6B39}" type="presParOf" srcId="{FB989772-EB81-4987-8DE7-6E20CB86B688}" destId="{B4956E18-22C4-4761-8EAC-F0AB8A8ED10D}" srcOrd="0" destOrd="0" presId="urn:microsoft.com/office/officeart/2005/8/layout/lProcess2"/>
    <dgm:cxn modelId="{F17C0C26-0158-4444-B770-F02504106A27}" type="presParOf" srcId="{FB989772-EB81-4987-8DE7-6E20CB86B688}" destId="{E128A8EB-3FEF-406F-9089-357BBC504912}" srcOrd="1" destOrd="0" presId="urn:microsoft.com/office/officeart/2005/8/layout/lProcess2"/>
    <dgm:cxn modelId="{89A6E07F-1E85-432B-9D6E-CF912994A157}" type="presParOf" srcId="{FB989772-EB81-4987-8DE7-6E20CB86B688}" destId="{ABBAD90C-45E1-49B0-812D-5688E6379883}" srcOrd="2" destOrd="0" presId="urn:microsoft.com/office/officeart/2005/8/layout/lProcess2"/>
    <dgm:cxn modelId="{B88AF113-6778-4240-B455-FD0E6B9B8304}" type="presParOf" srcId="{ABBAD90C-45E1-49B0-812D-5688E6379883}" destId="{F8E20C31-7C55-4EE6-BA1E-A8FBDF628E86}" srcOrd="0" destOrd="0" presId="urn:microsoft.com/office/officeart/2005/8/layout/lProcess2"/>
    <dgm:cxn modelId="{4E3DBB17-B417-4113-A00C-A7011E484293}" type="presParOf" srcId="{F8E20C31-7C55-4EE6-BA1E-A8FBDF628E86}" destId="{CBA75EFF-8FD7-4CA8-A049-2F7A32BEFAEA}" srcOrd="0" destOrd="0" presId="urn:microsoft.com/office/officeart/2005/8/layout/lProcess2"/>
    <dgm:cxn modelId="{C8E6D504-EA8C-49AC-85A2-2EFE7A79E7DD}" type="presParOf" srcId="{F8E20C31-7C55-4EE6-BA1E-A8FBDF628E86}" destId="{D51A422C-9572-4A8C-BA0F-7B7E7861A081}" srcOrd="1" destOrd="0" presId="urn:microsoft.com/office/officeart/2005/8/layout/lProcess2"/>
    <dgm:cxn modelId="{2818B4D0-1727-4437-AA0B-D224FB76EDDF}" type="presParOf" srcId="{F8E20C31-7C55-4EE6-BA1E-A8FBDF628E86}" destId="{9B252CEC-0B55-410F-9E69-F890EF7EFBDD}" srcOrd="2" destOrd="0" presId="urn:microsoft.com/office/officeart/2005/8/layout/lProcess2"/>
    <dgm:cxn modelId="{AAD02B4E-65CE-4F32-8005-046E678E920B}" type="presParOf" srcId="{F8E20C31-7C55-4EE6-BA1E-A8FBDF628E86}" destId="{49D0BD5B-A4F0-4759-8B4C-1B8DE1639A63}" srcOrd="3" destOrd="0" presId="urn:microsoft.com/office/officeart/2005/8/layout/lProcess2"/>
    <dgm:cxn modelId="{FA1C7628-AA6F-47FD-91DD-57E049303E7E}" type="presParOf" srcId="{F8E20C31-7C55-4EE6-BA1E-A8FBDF628E86}" destId="{8F83001E-D156-4A84-B059-B39F873C1AC4}" srcOrd="4" destOrd="0" presId="urn:microsoft.com/office/officeart/2005/8/layout/lProcess2"/>
    <dgm:cxn modelId="{9FD88327-834D-45CF-B2CD-6E3E0B01E989}" type="presParOf" srcId="{F8E20C31-7C55-4EE6-BA1E-A8FBDF628E86}" destId="{8C822B14-8455-4F89-B529-23F9581BE077}" srcOrd="5" destOrd="0" presId="urn:microsoft.com/office/officeart/2005/8/layout/lProcess2"/>
    <dgm:cxn modelId="{7B9C7854-D070-4C1D-B9F1-1180EDD85FDA}" type="presParOf" srcId="{F8E20C31-7C55-4EE6-BA1E-A8FBDF628E86}" destId="{0E430762-747F-444F-9C71-F04F6192A283}" srcOrd="6" destOrd="0" presId="urn:microsoft.com/office/officeart/2005/8/layout/lProcess2"/>
    <dgm:cxn modelId="{C9015C59-A4B0-4FEC-AEAE-705F33299A0D}" type="presParOf" srcId="{F8E20C31-7C55-4EE6-BA1E-A8FBDF628E86}" destId="{26635D1B-C788-4E23-BA69-E6E804428DB3}" srcOrd="7" destOrd="0" presId="urn:microsoft.com/office/officeart/2005/8/layout/lProcess2"/>
    <dgm:cxn modelId="{4817C375-E6DD-48F4-8A9E-9EADB5286082}" type="presParOf" srcId="{F8E20C31-7C55-4EE6-BA1E-A8FBDF628E86}" destId="{C74889E3-2591-413E-93F4-FBDC3005D65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B5F5AA-E534-46A2-BE43-3DBE3754EE68}" type="doc">
      <dgm:prSet loTypeId="urn:microsoft.com/office/officeart/2005/8/layout/radial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4EAE9D-04BF-4B58-9025-288CB039926C}">
      <dgm:prSet phldrT="[Tekst]" custT="1"/>
      <dgm:spPr/>
      <dgm:t>
        <a:bodyPr/>
        <a:lstStyle/>
        <a:p>
          <a:r>
            <a:rPr lang="pl-PL" sz="2600" dirty="0" smtClean="0"/>
            <a:t>Zgodnie z ustawą </a:t>
          </a:r>
          <a:br>
            <a:rPr lang="pl-PL" sz="2600" dirty="0" smtClean="0"/>
          </a:br>
          <a:r>
            <a:rPr lang="pl-PL" sz="2600" dirty="0" smtClean="0"/>
            <a:t>o finansach publicznych dochody budżetu gminy dzielą się na : </a:t>
          </a:r>
          <a:endParaRPr lang="pl-PL" sz="2600" dirty="0"/>
        </a:p>
      </dgm:t>
    </dgm:pt>
    <dgm:pt modelId="{E8436939-B1E9-4F53-B435-DF259662E552}" type="parTrans" cxnId="{215EC19C-0E2C-401C-A94C-A1FE18906D23}">
      <dgm:prSet/>
      <dgm:spPr/>
      <dgm:t>
        <a:bodyPr/>
        <a:lstStyle/>
        <a:p>
          <a:endParaRPr lang="pl-PL"/>
        </a:p>
      </dgm:t>
    </dgm:pt>
    <dgm:pt modelId="{4F571155-BB52-4B71-A68B-BA0BE3189D4B}" type="sibTrans" cxnId="{215EC19C-0E2C-401C-A94C-A1FE18906D23}">
      <dgm:prSet/>
      <dgm:spPr/>
      <dgm:t>
        <a:bodyPr/>
        <a:lstStyle/>
        <a:p>
          <a:endParaRPr lang="pl-PL"/>
        </a:p>
      </dgm:t>
    </dgm:pt>
    <dgm:pt modelId="{BABA5095-F8BF-4C09-A9CB-97C6C678D7ED}">
      <dgm:prSet phldrT="[Tekst]" custT="1"/>
      <dgm:spPr/>
      <dgm:t>
        <a:bodyPr/>
        <a:lstStyle/>
        <a:p>
          <a:r>
            <a:rPr lang="pl-PL" sz="2600" b="1" dirty="0" smtClean="0"/>
            <a:t>Dochody bieżące</a:t>
          </a:r>
          <a:endParaRPr lang="pl-PL" sz="2600" b="1" dirty="0"/>
        </a:p>
      </dgm:t>
    </dgm:pt>
    <dgm:pt modelId="{EBAD8398-9049-451C-8918-C699E4C2E570}" type="parTrans" cxnId="{5CB39007-5365-4B74-9B98-1AA3AE26D429}">
      <dgm:prSet/>
      <dgm:spPr/>
      <dgm:t>
        <a:bodyPr/>
        <a:lstStyle/>
        <a:p>
          <a:endParaRPr lang="pl-PL"/>
        </a:p>
      </dgm:t>
    </dgm:pt>
    <dgm:pt modelId="{198A873A-86C5-4C3B-8ED8-EF1CFD629691}" type="sibTrans" cxnId="{5CB39007-5365-4B74-9B98-1AA3AE26D429}">
      <dgm:prSet/>
      <dgm:spPr/>
      <dgm:t>
        <a:bodyPr/>
        <a:lstStyle/>
        <a:p>
          <a:endParaRPr lang="pl-PL"/>
        </a:p>
      </dgm:t>
    </dgm:pt>
    <dgm:pt modelId="{1CEA8599-1B92-4154-AAB8-27C636738112}">
      <dgm:prSet phldrT="[Tekst]" custT="1"/>
      <dgm:spPr/>
      <dgm:t>
        <a:bodyPr/>
        <a:lstStyle/>
        <a:p>
          <a:r>
            <a:rPr lang="pl-PL" sz="2600" b="1" dirty="0" smtClean="0"/>
            <a:t>Dochody majątkowe</a:t>
          </a:r>
          <a:endParaRPr lang="pl-PL" sz="2600" b="1" dirty="0"/>
        </a:p>
      </dgm:t>
    </dgm:pt>
    <dgm:pt modelId="{9D6E37B5-0B04-4C0A-8FC2-F34EFE22BEE7}" type="parTrans" cxnId="{21340CAD-9453-4A6D-A7A2-96777F942BDE}">
      <dgm:prSet/>
      <dgm:spPr/>
      <dgm:t>
        <a:bodyPr/>
        <a:lstStyle/>
        <a:p>
          <a:endParaRPr lang="pl-PL"/>
        </a:p>
      </dgm:t>
    </dgm:pt>
    <dgm:pt modelId="{5AE69C39-03C4-4B91-9FCC-E0A2CA60F11B}" type="sibTrans" cxnId="{21340CAD-9453-4A6D-A7A2-96777F942BDE}">
      <dgm:prSet/>
      <dgm:spPr/>
      <dgm:t>
        <a:bodyPr/>
        <a:lstStyle/>
        <a:p>
          <a:endParaRPr lang="pl-PL"/>
        </a:p>
      </dgm:t>
    </dgm:pt>
    <dgm:pt modelId="{A4C38C0D-D8D6-4561-8981-691341E873EA}" type="pres">
      <dgm:prSet presAssocID="{6BB5F5AA-E534-46A2-BE43-3DBE3754EE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BA85FCE-238A-4239-A1AC-F91BF39D85F4}" type="pres">
      <dgm:prSet presAssocID="{1D4EAE9D-04BF-4B58-9025-288CB039926C}" presName="centerShape" presStyleLbl="node0" presStyleIdx="0" presStyleCnt="1" custScaleX="174547" custLinFactNeighborX="-1692" custLinFactNeighborY="-35941"/>
      <dgm:spPr/>
      <dgm:t>
        <a:bodyPr/>
        <a:lstStyle/>
        <a:p>
          <a:endParaRPr lang="pl-PL"/>
        </a:p>
      </dgm:t>
    </dgm:pt>
    <dgm:pt modelId="{D5E5E168-23CA-4B42-B55E-B245C489CE9E}" type="pres">
      <dgm:prSet presAssocID="{EBAD8398-9049-451C-8918-C699E4C2E570}" presName="parTrans" presStyleLbl="bgSibTrans2D1" presStyleIdx="0" presStyleCnt="2" custAng="10819259" custScaleX="35025" custLinFactNeighborX="13378" custLinFactNeighborY="-77140"/>
      <dgm:spPr/>
      <dgm:t>
        <a:bodyPr/>
        <a:lstStyle/>
        <a:p>
          <a:endParaRPr lang="pl-PL"/>
        </a:p>
      </dgm:t>
    </dgm:pt>
    <dgm:pt modelId="{46AEFE9F-A19A-47F9-A53F-0846ABBEDD96}" type="pres">
      <dgm:prSet presAssocID="{BABA5095-F8BF-4C09-A9CB-97C6C678D7ED}" presName="node" presStyleLbl="node1" presStyleIdx="0" presStyleCnt="2" custRadScaleRad="88270" custRadScaleInc="-5900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3070296-F6F4-4AA0-B460-A5BECB6DF246}" type="pres">
      <dgm:prSet presAssocID="{9D6E37B5-0B04-4C0A-8FC2-F34EFE22BEE7}" presName="parTrans" presStyleLbl="bgSibTrans2D1" presStyleIdx="1" presStyleCnt="2" custAng="10819383" custScaleX="34842" custLinFactNeighborX="-14101" custLinFactNeighborY="-74235"/>
      <dgm:spPr/>
      <dgm:t>
        <a:bodyPr/>
        <a:lstStyle/>
        <a:p>
          <a:endParaRPr lang="pl-PL"/>
        </a:p>
      </dgm:t>
    </dgm:pt>
    <dgm:pt modelId="{3CD17CB0-ED43-4FD2-BA56-EFCEEF5B325C}" type="pres">
      <dgm:prSet presAssocID="{1CEA8599-1B92-4154-AAB8-27C636738112}" presName="node" presStyleLbl="node1" presStyleIdx="1" presStyleCnt="2" custRadScaleRad="85200" custRadScaleInc="5820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8F929C0-556E-4DD2-8B53-DD336C341236}" type="presOf" srcId="{1CEA8599-1B92-4154-AAB8-27C636738112}" destId="{3CD17CB0-ED43-4FD2-BA56-EFCEEF5B325C}" srcOrd="0" destOrd="0" presId="urn:microsoft.com/office/officeart/2005/8/layout/radial4"/>
    <dgm:cxn modelId="{5CB39007-5365-4B74-9B98-1AA3AE26D429}" srcId="{1D4EAE9D-04BF-4B58-9025-288CB039926C}" destId="{BABA5095-F8BF-4C09-A9CB-97C6C678D7ED}" srcOrd="0" destOrd="0" parTransId="{EBAD8398-9049-451C-8918-C699E4C2E570}" sibTransId="{198A873A-86C5-4C3B-8ED8-EF1CFD629691}"/>
    <dgm:cxn modelId="{D8B502DB-4E5C-4FF4-A0BB-BB21FCF5DE23}" type="presOf" srcId="{1D4EAE9D-04BF-4B58-9025-288CB039926C}" destId="{BBA85FCE-238A-4239-A1AC-F91BF39D85F4}" srcOrd="0" destOrd="0" presId="urn:microsoft.com/office/officeart/2005/8/layout/radial4"/>
    <dgm:cxn modelId="{197A07CC-8192-421A-A852-C75705F3E4B0}" type="presOf" srcId="{6BB5F5AA-E534-46A2-BE43-3DBE3754EE68}" destId="{A4C38C0D-D8D6-4561-8981-691341E873EA}" srcOrd="0" destOrd="0" presId="urn:microsoft.com/office/officeart/2005/8/layout/radial4"/>
    <dgm:cxn modelId="{21340CAD-9453-4A6D-A7A2-96777F942BDE}" srcId="{1D4EAE9D-04BF-4B58-9025-288CB039926C}" destId="{1CEA8599-1B92-4154-AAB8-27C636738112}" srcOrd="1" destOrd="0" parTransId="{9D6E37B5-0B04-4C0A-8FC2-F34EFE22BEE7}" sibTransId="{5AE69C39-03C4-4B91-9FCC-E0A2CA60F11B}"/>
    <dgm:cxn modelId="{05A5FE4D-0A12-4207-8479-4728E86A8B20}" type="presOf" srcId="{9D6E37B5-0B04-4C0A-8FC2-F34EFE22BEE7}" destId="{23070296-F6F4-4AA0-B460-A5BECB6DF246}" srcOrd="0" destOrd="0" presId="urn:microsoft.com/office/officeart/2005/8/layout/radial4"/>
    <dgm:cxn modelId="{CAFBD4BC-094A-4233-87A5-003DFEF208C0}" type="presOf" srcId="{EBAD8398-9049-451C-8918-C699E4C2E570}" destId="{D5E5E168-23CA-4B42-B55E-B245C489CE9E}" srcOrd="0" destOrd="0" presId="urn:microsoft.com/office/officeart/2005/8/layout/radial4"/>
    <dgm:cxn modelId="{215EC19C-0E2C-401C-A94C-A1FE18906D23}" srcId="{6BB5F5AA-E534-46A2-BE43-3DBE3754EE68}" destId="{1D4EAE9D-04BF-4B58-9025-288CB039926C}" srcOrd="0" destOrd="0" parTransId="{E8436939-B1E9-4F53-B435-DF259662E552}" sibTransId="{4F571155-BB52-4B71-A68B-BA0BE3189D4B}"/>
    <dgm:cxn modelId="{1F0D6D96-86BC-49B7-AFA0-E67852787582}" type="presOf" srcId="{BABA5095-F8BF-4C09-A9CB-97C6C678D7ED}" destId="{46AEFE9F-A19A-47F9-A53F-0846ABBEDD96}" srcOrd="0" destOrd="0" presId="urn:microsoft.com/office/officeart/2005/8/layout/radial4"/>
    <dgm:cxn modelId="{C4120B20-72AB-4DD2-A412-FDF1AECF35E3}" type="presParOf" srcId="{A4C38C0D-D8D6-4561-8981-691341E873EA}" destId="{BBA85FCE-238A-4239-A1AC-F91BF39D85F4}" srcOrd="0" destOrd="0" presId="urn:microsoft.com/office/officeart/2005/8/layout/radial4"/>
    <dgm:cxn modelId="{6C1C4351-EBB5-41C2-B982-3B4C1042B4C3}" type="presParOf" srcId="{A4C38C0D-D8D6-4561-8981-691341E873EA}" destId="{D5E5E168-23CA-4B42-B55E-B245C489CE9E}" srcOrd="1" destOrd="0" presId="urn:microsoft.com/office/officeart/2005/8/layout/radial4"/>
    <dgm:cxn modelId="{864940B5-EC62-47A9-A93A-E2ACE7025929}" type="presParOf" srcId="{A4C38C0D-D8D6-4561-8981-691341E873EA}" destId="{46AEFE9F-A19A-47F9-A53F-0846ABBEDD96}" srcOrd="2" destOrd="0" presId="urn:microsoft.com/office/officeart/2005/8/layout/radial4"/>
    <dgm:cxn modelId="{0B1CDB31-4E99-450B-A941-EF32A6942E5C}" type="presParOf" srcId="{A4C38C0D-D8D6-4561-8981-691341E873EA}" destId="{23070296-F6F4-4AA0-B460-A5BECB6DF246}" srcOrd="3" destOrd="0" presId="urn:microsoft.com/office/officeart/2005/8/layout/radial4"/>
    <dgm:cxn modelId="{A5209458-DE14-4BB8-88F0-7AF9A1D81128}" type="presParOf" srcId="{A4C38C0D-D8D6-4561-8981-691341E873EA}" destId="{3CD17CB0-ED43-4FD2-BA56-EFCEEF5B325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B5F5AA-E534-46A2-BE43-3DBE3754EE68}" type="doc">
      <dgm:prSet loTypeId="urn:microsoft.com/office/officeart/2005/8/layout/hierarchy2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D4EAE9D-04BF-4B58-9025-288CB039926C}">
      <dgm:prSet phldrT="[Tekst]" custT="1"/>
      <dgm:spPr/>
      <dgm:t>
        <a:bodyPr/>
        <a:lstStyle/>
        <a:p>
          <a:r>
            <a:rPr lang="pl-PL" sz="2000" b="0" dirty="0" smtClean="0">
              <a:latin typeface="+mn-lt"/>
              <a:cs typeface="Arial" pitchFamily="34" charset="0"/>
            </a:rPr>
            <a:t>Dochody w budżecie prezentowane są             w podziale na działy             i źródła dochodów,        w tym w szczególności dotacji i środków na finansowanie wydatków na realizację zadań finansowanych                 z udziałem środków pochodzących                 z budżetu Unii Europejskiej.</a:t>
          </a:r>
        </a:p>
        <a:p>
          <a:r>
            <a:rPr lang="pl-PL" sz="2000" b="0" dirty="0" smtClean="0">
              <a:latin typeface="+mn-lt"/>
              <a:cs typeface="Arial" pitchFamily="34" charset="0"/>
            </a:rPr>
            <a:t>Wg struktury dochody dzieli się na :</a:t>
          </a:r>
          <a:endParaRPr lang="pl-PL" sz="2000" b="0" dirty="0">
            <a:latin typeface="+mn-lt"/>
          </a:endParaRPr>
        </a:p>
      </dgm:t>
    </dgm:pt>
    <dgm:pt modelId="{E8436939-B1E9-4F53-B435-DF259662E552}" type="parTrans" cxnId="{215EC19C-0E2C-401C-A94C-A1FE18906D23}">
      <dgm:prSet/>
      <dgm:spPr/>
      <dgm:t>
        <a:bodyPr/>
        <a:lstStyle/>
        <a:p>
          <a:endParaRPr lang="pl-PL"/>
        </a:p>
      </dgm:t>
    </dgm:pt>
    <dgm:pt modelId="{4F571155-BB52-4B71-A68B-BA0BE3189D4B}" type="sibTrans" cxnId="{215EC19C-0E2C-401C-A94C-A1FE18906D23}">
      <dgm:prSet/>
      <dgm:spPr/>
      <dgm:t>
        <a:bodyPr/>
        <a:lstStyle/>
        <a:p>
          <a:endParaRPr lang="pl-PL"/>
        </a:p>
      </dgm:t>
    </dgm:pt>
    <dgm:pt modelId="{BABA5095-F8BF-4C09-A9CB-97C6C678D7ED}">
      <dgm:prSet phldrT="[Tekst]" custT="1"/>
      <dgm:spPr/>
      <dgm:t>
        <a:bodyPr/>
        <a:lstStyle/>
        <a:p>
          <a:r>
            <a:rPr lang="pl-PL" sz="3200" b="1" dirty="0" smtClean="0"/>
            <a:t>Dochody własne</a:t>
          </a:r>
          <a:endParaRPr lang="pl-PL" sz="3200" b="1" dirty="0"/>
        </a:p>
      </dgm:t>
    </dgm:pt>
    <dgm:pt modelId="{EBAD8398-9049-451C-8918-C699E4C2E570}" type="parTrans" cxnId="{5CB39007-5365-4B74-9B98-1AA3AE26D429}">
      <dgm:prSet/>
      <dgm:spPr/>
      <dgm:t>
        <a:bodyPr/>
        <a:lstStyle/>
        <a:p>
          <a:endParaRPr lang="pl-PL"/>
        </a:p>
      </dgm:t>
    </dgm:pt>
    <dgm:pt modelId="{198A873A-86C5-4C3B-8ED8-EF1CFD629691}" type="sibTrans" cxnId="{5CB39007-5365-4B74-9B98-1AA3AE26D429}">
      <dgm:prSet/>
      <dgm:spPr/>
      <dgm:t>
        <a:bodyPr/>
        <a:lstStyle/>
        <a:p>
          <a:endParaRPr lang="pl-PL"/>
        </a:p>
      </dgm:t>
    </dgm:pt>
    <dgm:pt modelId="{1CEA8599-1B92-4154-AAB8-27C636738112}">
      <dgm:prSet phldrT="[Tekst]" custT="1"/>
      <dgm:spPr/>
      <dgm:t>
        <a:bodyPr/>
        <a:lstStyle/>
        <a:p>
          <a:r>
            <a:rPr lang="pl-PL" sz="3200" b="1" dirty="0" smtClean="0"/>
            <a:t>Subwencje</a:t>
          </a:r>
          <a:endParaRPr lang="pl-PL" sz="4700" b="1" dirty="0"/>
        </a:p>
      </dgm:t>
    </dgm:pt>
    <dgm:pt modelId="{9D6E37B5-0B04-4C0A-8FC2-F34EFE22BEE7}" type="parTrans" cxnId="{21340CAD-9453-4A6D-A7A2-96777F942BDE}">
      <dgm:prSet/>
      <dgm:spPr/>
      <dgm:t>
        <a:bodyPr/>
        <a:lstStyle/>
        <a:p>
          <a:endParaRPr lang="pl-PL"/>
        </a:p>
      </dgm:t>
    </dgm:pt>
    <dgm:pt modelId="{5AE69C39-03C4-4B91-9FCC-E0A2CA60F11B}" type="sibTrans" cxnId="{21340CAD-9453-4A6D-A7A2-96777F942BDE}">
      <dgm:prSet/>
      <dgm:spPr/>
      <dgm:t>
        <a:bodyPr/>
        <a:lstStyle/>
        <a:p>
          <a:endParaRPr lang="pl-PL"/>
        </a:p>
      </dgm:t>
    </dgm:pt>
    <dgm:pt modelId="{0AF5504C-62A4-49A6-B96B-743DC394D5D3}">
      <dgm:prSet phldrT="[Tekst]" custT="1"/>
      <dgm:spPr/>
      <dgm:t>
        <a:bodyPr/>
        <a:lstStyle/>
        <a:p>
          <a:r>
            <a:rPr lang="pl-PL" sz="3200" b="1" dirty="0" smtClean="0"/>
            <a:t>Dotacje</a:t>
          </a:r>
          <a:endParaRPr lang="pl-PL" sz="6400" b="1" dirty="0"/>
        </a:p>
      </dgm:t>
    </dgm:pt>
    <dgm:pt modelId="{DC80D82F-098F-4688-AB4F-1D4A98B0C319}" type="parTrans" cxnId="{A41A21A2-BA2E-4ABE-929A-816AF2110D88}">
      <dgm:prSet/>
      <dgm:spPr/>
      <dgm:t>
        <a:bodyPr/>
        <a:lstStyle/>
        <a:p>
          <a:endParaRPr lang="pl-PL"/>
        </a:p>
      </dgm:t>
    </dgm:pt>
    <dgm:pt modelId="{1D0B8E5B-2DB5-4B93-B339-87F60EF39F2A}" type="sibTrans" cxnId="{A41A21A2-BA2E-4ABE-929A-816AF2110D88}">
      <dgm:prSet/>
      <dgm:spPr/>
      <dgm:t>
        <a:bodyPr/>
        <a:lstStyle/>
        <a:p>
          <a:endParaRPr lang="pl-PL"/>
        </a:p>
      </dgm:t>
    </dgm:pt>
    <dgm:pt modelId="{386F7B06-4CA7-423A-B8DD-D0276E7B82AA}" type="pres">
      <dgm:prSet presAssocID="{6BB5F5AA-E534-46A2-BE43-3DBE3754EE6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6B517917-63C9-4CC7-BEC8-BFBDA3A2C2BF}" type="pres">
      <dgm:prSet presAssocID="{1D4EAE9D-04BF-4B58-9025-288CB039926C}" presName="root1" presStyleCnt="0"/>
      <dgm:spPr/>
    </dgm:pt>
    <dgm:pt modelId="{BEDAC0B0-98EF-41BD-8ABE-18E0DBB73B00}" type="pres">
      <dgm:prSet presAssocID="{1D4EAE9D-04BF-4B58-9025-288CB039926C}" presName="LevelOneTextNode" presStyleLbl="node0" presStyleIdx="0" presStyleCnt="1" custScaleY="25434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6279F27-0F47-4855-BD45-76977CD885BA}" type="pres">
      <dgm:prSet presAssocID="{1D4EAE9D-04BF-4B58-9025-288CB039926C}" presName="level2hierChild" presStyleCnt="0"/>
      <dgm:spPr/>
    </dgm:pt>
    <dgm:pt modelId="{6361E494-D35D-4D24-8134-F4DC3B2B2377}" type="pres">
      <dgm:prSet presAssocID="{EBAD8398-9049-451C-8918-C699E4C2E570}" presName="conn2-1" presStyleLbl="parChTrans1D2" presStyleIdx="0" presStyleCnt="3"/>
      <dgm:spPr/>
      <dgm:t>
        <a:bodyPr/>
        <a:lstStyle/>
        <a:p>
          <a:endParaRPr lang="pl-PL"/>
        </a:p>
      </dgm:t>
    </dgm:pt>
    <dgm:pt modelId="{2571BF40-5E9B-4266-A45B-6F3C45C0EEDA}" type="pres">
      <dgm:prSet presAssocID="{EBAD8398-9049-451C-8918-C699E4C2E570}" presName="connTx" presStyleLbl="parChTrans1D2" presStyleIdx="0" presStyleCnt="3"/>
      <dgm:spPr/>
      <dgm:t>
        <a:bodyPr/>
        <a:lstStyle/>
        <a:p>
          <a:endParaRPr lang="pl-PL"/>
        </a:p>
      </dgm:t>
    </dgm:pt>
    <dgm:pt modelId="{2D207BCB-BF6B-47D0-BA7F-5FD5D5B05A82}" type="pres">
      <dgm:prSet presAssocID="{BABA5095-F8BF-4C09-A9CB-97C6C678D7ED}" presName="root2" presStyleCnt="0"/>
      <dgm:spPr/>
    </dgm:pt>
    <dgm:pt modelId="{B8581DDF-63EB-4081-81B7-28B21A5C7AA9}" type="pres">
      <dgm:prSet presAssocID="{BABA5095-F8BF-4C09-A9CB-97C6C678D7E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03802536-CEF3-464C-9B54-739177D24FE3}" type="pres">
      <dgm:prSet presAssocID="{BABA5095-F8BF-4C09-A9CB-97C6C678D7ED}" presName="level3hierChild" presStyleCnt="0"/>
      <dgm:spPr/>
    </dgm:pt>
    <dgm:pt modelId="{30F8790B-83A3-46DF-8332-6B490A5ED8A1}" type="pres">
      <dgm:prSet presAssocID="{9D6E37B5-0B04-4C0A-8FC2-F34EFE22BEE7}" presName="conn2-1" presStyleLbl="parChTrans1D2" presStyleIdx="1" presStyleCnt="3"/>
      <dgm:spPr/>
      <dgm:t>
        <a:bodyPr/>
        <a:lstStyle/>
        <a:p>
          <a:endParaRPr lang="pl-PL"/>
        </a:p>
      </dgm:t>
    </dgm:pt>
    <dgm:pt modelId="{88BB13C3-E652-4A56-A682-D6CFDA194421}" type="pres">
      <dgm:prSet presAssocID="{9D6E37B5-0B04-4C0A-8FC2-F34EFE22BEE7}" presName="connTx" presStyleLbl="parChTrans1D2" presStyleIdx="1" presStyleCnt="3"/>
      <dgm:spPr/>
      <dgm:t>
        <a:bodyPr/>
        <a:lstStyle/>
        <a:p>
          <a:endParaRPr lang="pl-PL"/>
        </a:p>
      </dgm:t>
    </dgm:pt>
    <dgm:pt modelId="{557A2EA1-BF88-415D-AD96-56F1B521189B}" type="pres">
      <dgm:prSet presAssocID="{1CEA8599-1B92-4154-AAB8-27C636738112}" presName="root2" presStyleCnt="0"/>
      <dgm:spPr/>
    </dgm:pt>
    <dgm:pt modelId="{79503CB6-E606-4884-A75E-920B8363AE6F}" type="pres">
      <dgm:prSet presAssocID="{1CEA8599-1B92-4154-AAB8-27C63673811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2E1E225-C3F3-42C3-AB2E-485D5D4F0B60}" type="pres">
      <dgm:prSet presAssocID="{1CEA8599-1B92-4154-AAB8-27C636738112}" presName="level3hierChild" presStyleCnt="0"/>
      <dgm:spPr/>
    </dgm:pt>
    <dgm:pt modelId="{38063E34-72FA-4A3B-9207-2391C4979053}" type="pres">
      <dgm:prSet presAssocID="{DC80D82F-098F-4688-AB4F-1D4A98B0C319}" presName="conn2-1" presStyleLbl="parChTrans1D2" presStyleIdx="2" presStyleCnt="3"/>
      <dgm:spPr/>
      <dgm:t>
        <a:bodyPr/>
        <a:lstStyle/>
        <a:p>
          <a:endParaRPr lang="pl-PL"/>
        </a:p>
      </dgm:t>
    </dgm:pt>
    <dgm:pt modelId="{C75D9D50-F48E-4D10-A5C6-E812C3329295}" type="pres">
      <dgm:prSet presAssocID="{DC80D82F-098F-4688-AB4F-1D4A98B0C319}" presName="connTx" presStyleLbl="parChTrans1D2" presStyleIdx="2" presStyleCnt="3"/>
      <dgm:spPr/>
      <dgm:t>
        <a:bodyPr/>
        <a:lstStyle/>
        <a:p>
          <a:endParaRPr lang="pl-PL"/>
        </a:p>
      </dgm:t>
    </dgm:pt>
    <dgm:pt modelId="{4DAAA77F-F15D-45E1-A49D-A3C176CD8B43}" type="pres">
      <dgm:prSet presAssocID="{0AF5504C-62A4-49A6-B96B-743DC394D5D3}" presName="root2" presStyleCnt="0"/>
      <dgm:spPr/>
    </dgm:pt>
    <dgm:pt modelId="{09D21BDE-B40B-45CC-AE68-EB4BC8F05186}" type="pres">
      <dgm:prSet presAssocID="{0AF5504C-62A4-49A6-B96B-743DC394D5D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590BEE6-DD3B-4269-83C2-A8EA12A80E4F}" type="pres">
      <dgm:prSet presAssocID="{0AF5504C-62A4-49A6-B96B-743DC394D5D3}" presName="level3hierChild" presStyleCnt="0"/>
      <dgm:spPr/>
    </dgm:pt>
  </dgm:ptLst>
  <dgm:cxnLst>
    <dgm:cxn modelId="{5CB39007-5365-4B74-9B98-1AA3AE26D429}" srcId="{1D4EAE9D-04BF-4B58-9025-288CB039926C}" destId="{BABA5095-F8BF-4C09-A9CB-97C6C678D7ED}" srcOrd="0" destOrd="0" parTransId="{EBAD8398-9049-451C-8918-C699E4C2E570}" sibTransId="{198A873A-86C5-4C3B-8ED8-EF1CFD629691}"/>
    <dgm:cxn modelId="{F241A094-EBCA-4B89-97AE-04D6FE84F158}" type="presOf" srcId="{BABA5095-F8BF-4C09-A9CB-97C6C678D7ED}" destId="{B8581DDF-63EB-4081-81B7-28B21A5C7AA9}" srcOrd="0" destOrd="0" presId="urn:microsoft.com/office/officeart/2005/8/layout/hierarchy2"/>
    <dgm:cxn modelId="{68B49570-A015-47EA-9341-869F6D0ADF42}" type="presOf" srcId="{1D4EAE9D-04BF-4B58-9025-288CB039926C}" destId="{BEDAC0B0-98EF-41BD-8ABE-18E0DBB73B00}" srcOrd="0" destOrd="0" presId="urn:microsoft.com/office/officeart/2005/8/layout/hierarchy2"/>
    <dgm:cxn modelId="{F6D7465C-0E47-4459-B9FF-B806F296FC9E}" type="presOf" srcId="{9D6E37B5-0B04-4C0A-8FC2-F34EFE22BEE7}" destId="{88BB13C3-E652-4A56-A682-D6CFDA194421}" srcOrd="1" destOrd="0" presId="urn:microsoft.com/office/officeart/2005/8/layout/hierarchy2"/>
    <dgm:cxn modelId="{A41A21A2-BA2E-4ABE-929A-816AF2110D88}" srcId="{1D4EAE9D-04BF-4B58-9025-288CB039926C}" destId="{0AF5504C-62A4-49A6-B96B-743DC394D5D3}" srcOrd="2" destOrd="0" parTransId="{DC80D82F-098F-4688-AB4F-1D4A98B0C319}" sibTransId="{1D0B8E5B-2DB5-4B93-B339-87F60EF39F2A}"/>
    <dgm:cxn modelId="{21340CAD-9453-4A6D-A7A2-96777F942BDE}" srcId="{1D4EAE9D-04BF-4B58-9025-288CB039926C}" destId="{1CEA8599-1B92-4154-AAB8-27C636738112}" srcOrd="1" destOrd="0" parTransId="{9D6E37B5-0B04-4C0A-8FC2-F34EFE22BEE7}" sibTransId="{5AE69C39-03C4-4B91-9FCC-E0A2CA60F11B}"/>
    <dgm:cxn modelId="{F330F02F-B829-4DCF-9D36-57AB492674E6}" type="presOf" srcId="{0AF5504C-62A4-49A6-B96B-743DC394D5D3}" destId="{09D21BDE-B40B-45CC-AE68-EB4BC8F05186}" srcOrd="0" destOrd="0" presId="urn:microsoft.com/office/officeart/2005/8/layout/hierarchy2"/>
    <dgm:cxn modelId="{365DB2FD-233F-499F-8A31-34073E31C032}" type="presOf" srcId="{EBAD8398-9049-451C-8918-C699E4C2E570}" destId="{2571BF40-5E9B-4266-A45B-6F3C45C0EEDA}" srcOrd="1" destOrd="0" presId="urn:microsoft.com/office/officeart/2005/8/layout/hierarchy2"/>
    <dgm:cxn modelId="{215EC19C-0E2C-401C-A94C-A1FE18906D23}" srcId="{6BB5F5AA-E534-46A2-BE43-3DBE3754EE68}" destId="{1D4EAE9D-04BF-4B58-9025-288CB039926C}" srcOrd="0" destOrd="0" parTransId="{E8436939-B1E9-4F53-B435-DF259662E552}" sibTransId="{4F571155-BB52-4B71-A68B-BA0BE3189D4B}"/>
    <dgm:cxn modelId="{9F296422-CD17-47B1-B364-107B96E755E1}" type="presOf" srcId="{1CEA8599-1B92-4154-AAB8-27C636738112}" destId="{79503CB6-E606-4884-A75E-920B8363AE6F}" srcOrd="0" destOrd="0" presId="urn:microsoft.com/office/officeart/2005/8/layout/hierarchy2"/>
    <dgm:cxn modelId="{9A043F6F-A98C-4479-BE07-7F07650E534C}" type="presOf" srcId="{EBAD8398-9049-451C-8918-C699E4C2E570}" destId="{6361E494-D35D-4D24-8134-F4DC3B2B2377}" srcOrd="0" destOrd="0" presId="urn:microsoft.com/office/officeart/2005/8/layout/hierarchy2"/>
    <dgm:cxn modelId="{E41B59C2-7472-4E40-8BEA-C82F18102EE4}" type="presOf" srcId="{DC80D82F-098F-4688-AB4F-1D4A98B0C319}" destId="{38063E34-72FA-4A3B-9207-2391C4979053}" srcOrd="0" destOrd="0" presId="urn:microsoft.com/office/officeart/2005/8/layout/hierarchy2"/>
    <dgm:cxn modelId="{B9850853-EE45-4E21-8CEE-2F5B163300A0}" type="presOf" srcId="{6BB5F5AA-E534-46A2-BE43-3DBE3754EE68}" destId="{386F7B06-4CA7-423A-B8DD-D0276E7B82AA}" srcOrd="0" destOrd="0" presId="urn:microsoft.com/office/officeart/2005/8/layout/hierarchy2"/>
    <dgm:cxn modelId="{CA527784-AA7A-4FE5-87D2-5AB7BA7F3124}" type="presOf" srcId="{DC80D82F-098F-4688-AB4F-1D4A98B0C319}" destId="{C75D9D50-F48E-4D10-A5C6-E812C3329295}" srcOrd="1" destOrd="0" presId="urn:microsoft.com/office/officeart/2005/8/layout/hierarchy2"/>
    <dgm:cxn modelId="{72367517-D910-4958-B68D-189FC32F43E4}" type="presOf" srcId="{9D6E37B5-0B04-4C0A-8FC2-F34EFE22BEE7}" destId="{30F8790B-83A3-46DF-8332-6B490A5ED8A1}" srcOrd="0" destOrd="0" presId="urn:microsoft.com/office/officeart/2005/8/layout/hierarchy2"/>
    <dgm:cxn modelId="{626B4D48-DEDD-4B86-BFC8-A9E0A186692F}" type="presParOf" srcId="{386F7B06-4CA7-423A-B8DD-D0276E7B82AA}" destId="{6B517917-63C9-4CC7-BEC8-BFBDA3A2C2BF}" srcOrd="0" destOrd="0" presId="urn:microsoft.com/office/officeart/2005/8/layout/hierarchy2"/>
    <dgm:cxn modelId="{71530756-FC01-4D79-B526-44E8F36F5321}" type="presParOf" srcId="{6B517917-63C9-4CC7-BEC8-BFBDA3A2C2BF}" destId="{BEDAC0B0-98EF-41BD-8ABE-18E0DBB73B00}" srcOrd="0" destOrd="0" presId="urn:microsoft.com/office/officeart/2005/8/layout/hierarchy2"/>
    <dgm:cxn modelId="{ACC77CDA-293B-4970-B03B-66137648FF1F}" type="presParOf" srcId="{6B517917-63C9-4CC7-BEC8-BFBDA3A2C2BF}" destId="{16279F27-0F47-4855-BD45-76977CD885BA}" srcOrd="1" destOrd="0" presId="urn:microsoft.com/office/officeart/2005/8/layout/hierarchy2"/>
    <dgm:cxn modelId="{96083F3A-3DE5-4D6D-86CF-C1A9C2F8CD71}" type="presParOf" srcId="{16279F27-0F47-4855-BD45-76977CD885BA}" destId="{6361E494-D35D-4D24-8134-F4DC3B2B2377}" srcOrd="0" destOrd="0" presId="urn:microsoft.com/office/officeart/2005/8/layout/hierarchy2"/>
    <dgm:cxn modelId="{AC3B140A-656E-4850-88E9-EFABB8E05BE7}" type="presParOf" srcId="{6361E494-D35D-4D24-8134-F4DC3B2B2377}" destId="{2571BF40-5E9B-4266-A45B-6F3C45C0EEDA}" srcOrd="0" destOrd="0" presId="urn:microsoft.com/office/officeart/2005/8/layout/hierarchy2"/>
    <dgm:cxn modelId="{CE820F3A-898F-44BB-B3E4-E4EBBD520BEA}" type="presParOf" srcId="{16279F27-0F47-4855-BD45-76977CD885BA}" destId="{2D207BCB-BF6B-47D0-BA7F-5FD5D5B05A82}" srcOrd="1" destOrd="0" presId="urn:microsoft.com/office/officeart/2005/8/layout/hierarchy2"/>
    <dgm:cxn modelId="{20B1A8AF-E7FE-467E-885D-64A0D938EB14}" type="presParOf" srcId="{2D207BCB-BF6B-47D0-BA7F-5FD5D5B05A82}" destId="{B8581DDF-63EB-4081-81B7-28B21A5C7AA9}" srcOrd="0" destOrd="0" presId="urn:microsoft.com/office/officeart/2005/8/layout/hierarchy2"/>
    <dgm:cxn modelId="{8C6C9254-E2AB-4EF3-9A55-3B22B5914340}" type="presParOf" srcId="{2D207BCB-BF6B-47D0-BA7F-5FD5D5B05A82}" destId="{03802536-CEF3-464C-9B54-739177D24FE3}" srcOrd="1" destOrd="0" presId="urn:microsoft.com/office/officeart/2005/8/layout/hierarchy2"/>
    <dgm:cxn modelId="{24E64470-73B8-4083-A4AF-53C69B8C0763}" type="presParOf" srcId="{16279F27-0F47-4855-BD45-76977CD885BA}" destId="{30F8790B-83A3-46DF-8332-6B490A5ED8A1}" srcOrd="2" destOrd="0" presId="urn:microsoft.com/office/officeart/2005/8/layout/hierarchy2"/>
    <dgm:cxn modelId="{20D99EF0-8A33-473A-A87B-03C3DA3B7D54}" type="presParOf" srcId="{30F8790B-83A3-46DF-8332-6B490A5ED8A1}" destId="{88BB13C3-E652-4A56-A682-D6CFDA194421}" srcOrd="0" destOrd="0" presId="urn:microsoft.com/office/officeart/2005/8/layout/hierarchy2"/>
    <dgm:cxn modelId="{20AED725-9EB5-4457-B221-FCE470AC8C40}" type="presParOf" srcId="{16279F27-0F47-4855-BD45-76977CD885BA}" destId="{557A2EA1-BF88-415D-AD96-56F1B521189B}" srcOrd="3" destOrd="0" presId="urn:microsoft.com/office/officeart/2005/8/layout/hierarchy2"/>
    <dgm:cxn modelId="{EF666B0F-01BD-4279-9FE3-70ED9EAB2B08}" type="presParOf" srcId="{557A2EA1-BF88-415D-AD96-56F1B521189B}" destId="{79503CB6-E606-4884-A75E-920B8363AE6F}" srcOrd="0" destOrd="0" presId="urn:microsoft.com/office/officeart/2005/8/layout/hierarchy2"/>
    <dgm:cxn modelId="{787CC440-E02F-4CDF-85FC-7D9E8A2FCD19}" type="presParOf" srcId="{557A2EA1-BF88-415D-AD96-56F1B521189B}" destId="{62E1E225-C3F3-42C3-AB2E-485D5D4F0B60}" srcOrd="1" destOrd="0" presId="urn:microsoft.com/office/officeart/2005/8/layout/hierarchy2"/>
    <dgm:cxn modelId="{009926EE-56BD-44C6-8BB5-4BF8689FD75B}" type="presParOf" srcId="{16279F27-0F47-4855-BD45-76977CD885BA}" destId="{38063E34-72FA-4A3B-9207-2391C4979053}" srcOrd="4" destOrd="0" presId="urn:microsoft.com/office/officeart/2005/8/layout/hierarchy2"/>
    <dgm:cxn modelId="{BD320A2F-1C71-4900-8971-30AD6A60C490}" type="presParOf" srcId="{38063E34-72FA-4A3B-9207-2391C4979053}" destId="{C75D9D50-F48E-4D10-A5C6-E812C3329295}" srcOrd="0" destOrd="0" presId="urn:microsoft.com/office/officeart/2005/8/layout/hierarchy2"/>
    <dgm:cxn modelId="{8FF21163-04BA-407D-BD8A-B250CE2B1F87}" type="presParOf" srcId="{16279F27-0F47-4855-BD45-76977CD885BA}" destId="{4DAAA77F-F15D-45E1-A49D-A3C176CD8B43}" srcOrd="5" destOrd="0" presId="urn:microsoft.com/office/officeart/2005/8/layout/hierarchy2"/>
    <dgm:cxn modelId="{C0B5FA56-80D5-4477-AEB7-2EC70BBCC53F}" type="presParOf" srcId="{4DAAA77F-F15D-45E1-A49D-A3C176CD8B43}" destId="{09D21BDE-B40B-45CC-AE68-EB4BC8F05186}" srcOrd="0" destOrd="0" presId="urn:microsoft.com/office/officeart/2005/8/layout/hierarchy2"/>
    <dgm:cxn modelId="{B15782F2-0BC6-4184-AD8E-727F47AA88C3}" type="presParOf" srcId="{4DAAA77F-F15D-45E1-A49D-A3C176CD8B43}" destId="{7590BEE6-DD3B-4269-83C2-A8EA12A80E4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/>
      <dgm:spPr/>
      <dgm:t>
        <a:bodyPr/>
        <a:lstStyle/>
        <a:p>
          <a:r>
            <a:rPr lang="pl-PL" b="1" dirty="0" smtClean="0"/>
            <a:t>DOCHODY BIEŻĄCE NA 2017</a:t>
          </a:r>
          <a:br>
            <a:rPr lang="pl-PL" b="1" dirty="0" smtClean="0"/>
          </a:br>
          <a:r>
            <a:rPr lang="pl-PL" b="1" dirty="0" smtClean="0"/>
            <a:t>67.492.366,00 zł, w tym :</a:t>
          </a:r>
          <a:endParaRPr lang="pl-PL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6CBE0974-C239-47E2-AF9E-2EC5A58D4812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Dochody własne 29.901.493,00 zł          44,30%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Przewidywane wyk. 2016 r. 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28.693.248,00 zł      wzrost o 1.208.245 zł</a:t>
          </a:r>
          <a:endParaRPr lang="pl-PL" sz="1800" dirty="0"/>
        </a:p>
      </dgm:t>
    </dgm:pt>
    <dgm:pt modelId="{CB1E3F2A-4145-47DC-8E03-05F1D4CEF65F}" type="parTrans" cxnId="{B2E04AEE-FB12-4A23-A39B-22242ECBBC71}">
      <dgm:prSet/>
      <dgm:spPr/>
      <dgm:t>
        <a:bodyPr/>
        <a:lstStyle/>
        <a:p>
          <a:endParaRPr lang="pl-PL"/>
        </a:p>
      </dgm:t>
    </dgm:pt>
    <dgm:pt modelId="{6B4E04DE-FAA7-4A56-9FB5-C44481B43C9C}" type="sibTrans" cxnId="{B2E04AEE-FB12-4A23-A39B-22242ECBBC71}">
      <dgm:prSet/>
      <dgm:spPr/>
      <dgm:t>
        <a:bodyPr/>
        <a:lstStyle/>
        <a:p>
          <a:endParaRPr lang="pl-PL"/>
        </a:p>
      </dgm:t>
    </dgm:pt>
    <dgm:pt modelId="{5C466330-842C-48F6-97C7-3CB48599D112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Subwencje 17.761.261,00 zł                   26,32%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Przewidywane wyk. 2016 r. </a:t>
          </a:r>
        </a:p>
        <a:p>
          <a:pPr algn="l"/>
          <a:r>
            <a:rPr lang="pl-PL" sz="1800" dirty="0" smtClean="0">
              <a:latin typeface="Arial" pitchFamily="34" charset="0"/>
              <a:cs typeface="Arial" pitchFamily="34" charset="0"/>
            </a:rPr>
            <a:t>15.765.243,00 zł      wzrost o 1.996.018 zł</a:t>
          </a:r>
          <a:endParaRPr lang="pl-PL" sz="1800" dirty="0"/>
        </a:p>
      </dgm:t>
    </dgm:pt>
    <dgm:pt modelId="{54DA9F40-4AEE-4D30-92FD-EA7689B66A72}" type="parTrans" cxnId="{6DA0371C-C654-40C8-AE00-108D7272A4F8}">
      <dgm:prSet/>
      <dgm:spPr/>
      <dgm:t>
        <a:bodyPr/>
        <a:lstStyle/>
        <a:p>
          <a:endParaRPr lang="pl-PL"/>
        </a:p>
      </dgm:t>
    </dgm:pt>
    <dgm:pt modelId="{B02F796D-9F4B-4A6B-AC1D-BF3E0C26E50F}" type="sibTrans" cxnId="{6DA0371C-C654-40C8-AE00-108D7272A4F8}">
      <dgm:prSet/>
      <dgm:spPr/>
      <dgm:t>
        <a:bodyPr/>
        <a:lstStyle/>
        <a:p>
          <a:endParaRPr lang="pl-PL"/>
        </a:p>
      </dgm:t>
    </dgm:pt>
    <dgm:pt modelId="{6D470563-E1E9-4F34-B77A-B4A6E77014F4}">
      <dgm:prSet phldrT="[Tekst]" custT="1"/>
      <dgm:spPr/>
      <dgm:t>
        <a:bodyPr/>
        <a:lstStyle/>
        <a:p>
          <a:pPr algn="l"/>
          <a:r>
            <a:rPr lang="pl-PL" sz="2300" b="1" dirty="0" smtClean="0">
              <a:latin typeface="Arial" pitchFamily="34" charset="0"/>
              <a:cs typeface="Arial" pitchFamily="34" charset="0"/>
            </a:rPr>
            <a:t>Dotacje celowe 19.829.612,00 zł           29,38%                     </a:t>
          </a:r>
          <a:r>
            <a:rPr lang="pl-PL" dirty="0" smtClean="0">
              <a:latin typeface="Arial" pitchFamily="34" charset="0"/>
              <a:cs typeface="Arial" pitchFamily="34" charset="0"/>
            </a:rPr>
            <a:t>Przewidywane wyk. 2016 r.    </a:t>
          </a:r>
        </a:p>
        <a:p>
          <a:pPr algn="l"/>
          <a:r>
            <a:rPr lang="pl-PL" dirty="0" smtClean="0">
              <a:latin typeface="Arial" pitchFamily="34" charset="0"/>
              <a:cs typeface="Arial" pitchFamily="34" charset="0"/>
            </a:rPr>
            <a:t>19.302.605,17 zł      wzrost o   527.006,83 zł</a:t>
          </a:r>
          <a:endParaRPr lang="pl-PL" sz="1800" dirty="0"/>
        </a:p>
      </dgm:t>
    </dgm:pt>
    <dgm:pt modelId="{67A74824-BE6E-49DD-A757-E588FBDA7149}" type="parTrans" cxnId="{4029214D-C190-420E-BB61-3340472A8AFF}">
      <dgm:prSet/>
      <dgm:spPr/>
      <dgm:t>
        <a:bodyPr/>
        <a:lstStyle/>
        <a:p>
          <a:endParaRPr lang="pl-PL"/>
        </a:p>
      </dgm:t>
    </dgm:pt>
    <dgm:pt modelId="{C191403E-5764-4705-B0DD-2C22970B11D7}" type="sibTrans" cxnId="{4029214D-C190-420E-BB61-3340472A8AFF}">
      <dgm:prSet/>
      <dgm:spPr/>
      <dgm:t>
        <a:bodyPr/>
        <a:lstStyle/>
        <a:p>
          <a:endParaRPr lang="pl-PL"/>
        </a:p>
      </dgm:t>
    </dgm:pt>
    <dgm:pt modelId="{E6573D8B-221C-4A31-95B2-ADA162485B4D}" type="pres">
      <dgm:prSet presAssocID="{8E83B342-383F-4BF0-9F4B-A559F3D06E7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887CB334-696A-4AD3-BA7E-E9BC62A6117B}" type="pres">
      <dgm:prSet presAssocID="{65867A20-76E5-43D4-87A0-95F9BD037949}" presName="compNode" presStyleCnt="0"/>
      <dgm:spPr/>
    </dgm:pt>
    <dgm:pt modelId="{55CFE09B-FB0A-49E9-8CFE-F2CCD3CCB798}" type="pres">
      <dgm:prSet presAssocID="{65867A20-76E5-43D4-87A0-95F9BD037949}" presName="aNode" presStyleLbl="bgShp" presStyleIdx="0" presStyleCnt="1"/>
      <dgm:spPr/>
      <dgm:t>
        <a:bodyPr/>
        <a:lstStyle/>
        <a:p>
          <a:endParaRPr lang="pl-PL"/>
        </a:p>
      </dgm:t>
    </dgm:pt>
    <dgm:pt modelId="{959E6AC6-6AAD-4F20-AF5F-7939F056CF35}" type="pres">
      <dgm:prSet presAssocID="{65867A20-76E5-43D4-87A0-95F9BD037949}" presName="textNode" presStyleLbl="bgShp" presStyleIdx="0" presStyleCnt="1"/>
      <dgm:spPr/>
      <dgm:t>
        <a:bodyPr/>
        <a:lstStyle/>
        <a:p>
          <a:endParaRPr lang="pl-PL"/>
        </a:p>
      </dgm:t>
    </dgm:pt>
    <dgm:pt modelId="{DB5D6D7F-241F-469A-85FB-6CB7693C20D9}" type="pres">
      <dgm:prSet presAssocID="{65867A20-76E5-43D4-87A0-95F9BD037949}" presName="compChildNode" presStyleCnt="0"/>
      <dgm:spPr/>
    </dgm:pt>
    <dgm:pt modelId="{C6DDEC01-2438-4442-BC62-F8196802AA7D}" type="pres">
      <dgm:prSet presAssocID="{65867A20-76E5-43D4-87A0-95F9BD037949}" presName="theInnerList" presStyleCnt="0"/>
      <dgm:spPr/>
    </dgm:pt>
    <dgm:pt modelId="{81DB41EC-8BC6-4850-A0D9-03308532A653}" type="pres">
      <dgm:prSet presAssocID="{6CBE0974-C239-47E2-AF9E-2EC5A58D4812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BE545D-F790-464B-B83B-A4992D02A7B2}" type="pres">
      <dgm:prSet presAssocID="{6CBE0974-C239-47E2-AF9E-2EC5A58D4812}" presName="aSpace2" presStyleCnt="0"/>
      <dgm:spPr/>
    </dgm:pt>
    <dgm:pt modelId="{8EBF9E6D-76F4-4FB5-A3F5-AD6C2F07A1C7}" type="pres">
      <dgm:prSet presAssocID="{5C466330-842C-48F6-97C7-3CB48599D11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889BA28-307B-4A01-A177-D0FF27AF7212}" type="pres">
      <dgm:prSet presAssocID="{5C466330-842C-48F6-97C7-3CB48599D112}" presName="aSpace2" presStyleCnt="0"/>
      <dgm:spPr/>
    </dgm:pt>
    <dgm:pt modelId="{89691384-7AF3-4007-AEFA-D73A214A4768}" type="pres">
      <dgm:prSet presAssocID="{6D470563-E1E9-4F34-B77A-B4A6E77014F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75C28F4-B5A2-4E09-97A4-1F176F15BC26}" type="presOf" srcId="{8E83B342-383F-4BF0-9F4B-A559F3D06E74}" destId="{E6573D8B-221C-4A31-95B2-ADA162485B4D}" srcOrd="0" destOrd="0" presId="urn:microsoft.com/office/officeart/2005/8/layout/lProcess2"/>
    <dgm:cxn modelId="{4029214D-C190-420E-BB61-3340472A8AFF}" srcId="{65867A20-76E5-43D4-87A0-95F9BD037949}" destId="{6D470563-E1E9-4F34-B77A-B4A6E77014F4}" srcOrd="2" destOrd="0" parTransId="{67A74824-BE6E-49DD-A757-E588FBDA7149}" sibTransId="{C191403E-5764-4705-B0DD-2C22970B11D7}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959A4F62-09F5-4602-872B-A8F038351D66}" type="presOf" srcId="{65867A20-76E5-43D4-87A0-95F9BD037949}" destId="{55CFE09B-FB0A-49E9-8CFE-F2CCD3CCB798}" srcOrd="0" destOrd="0" presId="urn:microsoft.com/office/officeart/2005/8/layout/lProcess2"/>
    <dgm:cxn modelId="{0300A413-321F-472B-BC0A-87A9DD217F3A}" type="presOf" srcId="{6CBE0974-C239-47E2-AF9E-2EC5A58D4812}" destId="{81DB41EC-8BC6-4850-A0D9-03308532A653}" srcOrd="0" destOrd="0" presId="urn:microsoft.com/office/officeart/2005/8/layout/lProcess2"/>
    <dgm:cxn modelId="{442DF4C2-3477-42EA-86E7-58904048CA0B}" type="presOf" srcId="{5C466330-842C-48F6-97C7-3CB48599D112}" destId="{8EBF9E6D-76F4-4FB5-A3F5-AD6C2F07A1C7}" srcOrd="0" destOrd="0" presId="urn:microsoft.com/office/officeart/2005/8/layout/lProcess2"/>
    <dgm:cxn modelId="{6DA0371C-C654-40C8-AE00-108D7272A4F8}" srcId="{65867A20-76E5-43D4-87A0-95F9BD037949}" destId="{5C466330-842C-48F6-97C7-3CB48599D112}" srcOrd="1" destOrd="0" parTransId="{54DA9F40-4AEE-4D30-92FD-EA7689B66A72}" sibTransId="{B02F796D-9F4B-4A6B-AC1D-BF3E0C26E50F}"/>
    <dgm:cxn modelId="{2037D313-75B6-4788-91FD-703F9D639EDA}" type="presOf" srcId="{6D470563-E1E9-4F34-B77A-B4A6E77014F4}" destId="{89691384-7AF3-4007-AEFA-D73A214A4768}" srcOrd="0" destOrd="0" presId="urn:microsoft.com/office/officeart/2005/8/layout/lProcess2"/>
    <dgm:cxn modelId="{B2E04AEE-FB12-4A23-A39B-22242ECBBC71}" srcId="{65867A20-76E5-43D4-87A0-95F9BD037949}" destId="{6CBE0974-C239-47E2-AF9E-2EC5A58D4812}" srcOrd="0" destOrd="0" parTransId="{CB1E3F2A-4145-47DC-8E03-05F1D4CEF65F}" sibTransId="{6B4E04DE-FAA7-4A56-9FB5-C44481B43C9C}"/>
    <dgm:cxn modelId="{58AE6AD6-B07E-4A31-9342-C33A7CFCDA7F}" type="presOf" srcId="{65867A20-76E5-43D4-87A0-95F9BD037949}" destId="{959E6AC6-6AAD-4F20-AF5F-7939F056CF35}" srcOrd="1" destOrd="0" presId="urn:microsoft.com/office/officeart/2005/8/layout/lProcess2"/>
    <dgm:cxn modelId="{9519FF26-54D6-410F-9EF4-47C7218CD359}" type="presParOf" srcId="{E6573D8B-221C-4A31-95B2-ADA162485B4D}" destId="{887CB334-696A-4AD3-BA7E-E9BC62A6117B}" srcOrd="0" destOrd="0" presId="urn:microsoft.com/office/officeart/2005/8/layout/lProcess2"/>
    <dgm:cxn modelId="{0279E559-4928-4C2F-8C34-B2083CC26DCA}" type="presParOf" srcId="{887CB334-696A-4AD3-BA7E-E9BC62A6117B}" destId="{55CFE09B-FB0A-49E9-8CFE-F2CCD3CCB798}" srcOrd="0" destOrd="0" presId="urn:microsoft.com/office/officeart/2005/8/layout/lProcess2"/>
    <dgm:cxn modelId="{0FCE52B0-1073-4720-88EF-6F72250A9ED9}" type="presParOf" srcId="{887CB334-696A-4AD3-BA7E-E9BC62A6117B}" destId="{959E6AC6-6AAD-4F20-AF5F-7939F056CF35}" srcOrd="1" destOrd="0" presId="urn:microsoft.com/office/officeart/2005/8/layout/lProcess2"/>
    <dgm:cxn modelId="{099DD33A-12C9-412A-96D6-5EF29CAA5B2E}" type="presParOf" srcId="{887CB334-696A-4AD3-BA7E-E9BC62A6117B}" destId="{DB5D6D7F-241F-469A-85FB-6CB7693C20D9}" srcOrd="2" destOrd="0" presId="urn:microsoft.com/office/officeart/2005/8/layout/lProcess2"/>
    <dgm:cxn modelId="{C9AEFFAF-9260-43CD-AD4B-83C9F1C4BE71}" type="presParOf" srcId="{DB5D6D7F-241F-469A-85FB-6CB7693C20D9}" destId="{C6DDEC01-2438-4442-BC62-F8196802AA7D}" srcOrd="0" destOrd="0" presId="urn:microsoft.com/office/officeart/2005/8/layout/lProcess2"/>
    <dgm:cxn modelId="{9E5C2E06-74F3-4495-8187-72EDE3E3AD01}" type="presParOf" srcId="{C6DDEC01-2438-4442-BC62-F8196802AA7D}" destId="{81DB41EC-8BC6-4850-A0D9-03308532A653}" srcOrd="0" destOrd="0" presId="urn:microsoft.com/office/officeart/2005/8/layout/lProcess2"/>
    <dgm:cxn modelId="{9F9D171A-524E-4DE4-9ACD-089F1D237E78}" type="presParOf" srcId="{C6DDEC01-2438-4442-BC62-F8196802AA7D}" destId="{62BE545D-F790-464B-B83B-A4992D02A7B2}" srcOrd="1" destOrd="0" presId="urn:microsoft.com/office/officeart/2005/8/layout/lProcess2"/>
    <dgm:cxn modelId="{65C30F2F-C152-45B2-A48C-17D2D2FDFC1D}" type="presParOf" srcId="{C6DDEC01-2438-4442-BC62-F8196802AA7D}" destId="{8EBF9E6D-76F4-4FB5-A3F5-AD6C2F07A1C7}" srcOrd="2" destOrd="0" presId="urn:microsoft.com/office/officeart/2005/8/layout/lProcess2"/>
    <dgm:cxn modelId="{8B2BFC21-0B6C-4786-9C90-88BDB123F6A0}" type="presParOf" srcId="{C6DDEC01-2438-4442-BC62-F8196802AA7D}" destId="{8889BA28-307B-4A01-A177-D0FF27AF7212}" srcOrd="3" destOrd="0" presId="urn:microsoft.com/office/officeart/2005/8/layout/lProcess2"/>
    <dgm:cxn modelId="{273B88D6-5AA3-4A71-B6F8-D29ECBF4B017}" type="presParOf" srcId="{C6DDEC01-2438-4442-BC62-F8196802AA7D}" destId="{89691384-7AF3-4007-AEFA-D73A214A476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83B342-383F-4BF0-9F4B-A559F3D06E7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5867A20-76E5-43D4-87A0-95F9BD037949}">
      <dgm:prSet phldrT="[Tekst]" custT="1"/>
      <dgm:spPr/>
      <dgm:t>
        <a:bodyPr/>
        <a:lstStyle/>
        <a:p>
          <a:r>
            <a:rPr lang="pl-PL" sz="3200" b="1" dirty="0" smtClean="0"/>
            <a:t>DOCHODY BIEŻĄCE (wg źródeł)</a:t>
          </a:r>
          <a:br>
            <a:rPr lang="pl-PL" sz="3200" b="1" dirty="0" smtClean="0"/>
          </a:br>
          <a:r>
            <a:rPr lang="pl-PL" sz="3200" b="1" dirty="0" smtClean="0"/>
            <a:t>67.492.366,00 zł, w tym :</a:t>
          </a:r>
          <a:endParaRPr lang="pl-PL" sz="3200" b="1" dirty="0"/>
        </a:p>
      </dgm:t>
    </dgm:pt>
    <dgm:pt modelId="{CC4227EF-E7EA-4AA5-8E2B-2E8816C4345E}" type="parTrans" cxnId="{57CC36A8-6EFD-40CB-82BB-8A4F775750E0}">
      <dgm:prSet/>
      <dgm:spPr/>
      <dgm:t>
        <a:bodyPr/>
        <a:lstStyle/>
        <a:p>
          <a:endParaRPr lang="pl-PL"/>
        </a:p>
      </dgm:t>
    </dgm:pt>
    <dgm:pt modelId="{08E88580-6A91-4529-B50D-C38C8A9EB1FC}" type="sibTrans" cxnId="{57CC36A8-6EFD-40CB-82BB-8A4F775750E0}">
      <dgm:prSet/>
      <dgm:spPr/>
      <dgm:t>
        <a:bodyPr/>
        <a:lstStyle/>
        <a:p>
          <a:endParaRPr lang="pl-PL"/>
        </a:p>
      </dgm:t>
    </dgm:pt>
    <dgm:pt modelId="{6CBE0974-C239-47E2-AF9E-2EC5A58D4812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PIT            12.011.868,00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10.744.999 zł      wzrost o 1.266.869 zł</a:t>
          </a:r>
          <a:endParaRPr lang="pl-PL" sz="1100" dirty="0"/>
        </a:p>
      </dgm:t>
    </dgm:pt>
    <dgm:pt modelId="{CB1E3F2A-4145-47DC-8E03-05F1D4CEF65F}" type="parTrans" cxnId="{B2E04AEE-FB12-4A23-A39B-22242ECBBC71}">
      <dgm:prSet/>
      <dgm:spPr/>
      <dgm:t>
        <a:bodyPr/>
        <a:lstStyle/>
        <a:p>
          <a:endParaRPr lang="pl-PL"/>
        </a:p>
      </dgm:t>
    </dgm:pt>
    <dgm:pt modelId="{6B4E04DE-FAA7-4A56-9FB5-C44481B43C9C}" type="sibTrans" cxnId="{B2E04AEE-FB12-4A23-A39B-22242ECBBC71}">
      <dgm:prSet/>
      <dgm:spPr/>
      <dgm:t>
        <a:bodyPr/>
        <a:lstStyle/>
        <a:p>
          <a:endParaRPr lang="pl-PL"/>
        </a:p>
      </dgm:t>
    </dgm:pt>
    <dgm:pt modelId="{5C466330-842C-48F6-97C7-3CB48599D112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CIT                120.000,00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2016 r.   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120.000 zł          </a:t>
          </a:r>
          <a:r>
            <a:rPr lang="pl-PL" sz="1400" dirty="0" smtClean="0">
              <a:latin typeface="Arial" pitchFamily="34" charset="0"/>
              <a:cs typeface="Arial" pitchFamily="34" charset="0"/>
            </a:rPr>
            <a:t>na poziomie wyk. 2016 r.</a:t>
          </a:r>
          <a:endParaRPr lang="pl-PL" sz="1100" dirty="0"/>
        </a:p>
      </dgm:t>
    </dgm:pt>
    <dgm:pt modelId="{54DA9F40-4AEE-4D30-92FD-EA7689B66A72}" type="parTrans" cxnId="{6DA0371C-C654-40C8-AE00-108D7272A4F8}">
      <dgm:prSet/>
      <dgm:spPr/>
      <dgm:t>
        <a:bodyPr/>
        <a:lstStyle/>
        <a:p>
          <a:endParaRPr lang="pl-PL"/>
        </a:p>
      </dgm:t>
    </dgm:pt>
    <dgm:pt modelId="{B02F796D-9F4B-4A6B-AC1D-BF3E0C26E50F}" type="sibTrans" cxnId="{6DA0371C-C654-40C8-AE00-108D7272A4F8}">
      <dgm:prSet/>
      <dgm:spPr/>
      <dgm:t>
        <a:bodyPr/>
        <a:lstStyle/>
        <a:p>
          <a:endParaRPr lang="pl-PL"/>
        </a:p>
      </dgm:t>
    </dgm:pt>
    <dgm:pt modelId="{6D470563-E1E9-4F34-B77A-B4A6E77014F4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Podatki i opłaty                                          15.783.136,00 zł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15.685.808 zł      wzrost o 97.328 zł</a:t>
          </a:r>
          <a:endParaRPr lang="pl-PL" sz="1200" dirty="0"/>
        </a:p>
      </dgm:t>
    </dgm:pt>
    <dgm:pt modelId="{67A74824-BE6E-49DD-A757-E588FBDA7149}" type="parTrans" cxnId="{4029214D-C190-420E-BB61-3340472A8AFF}">
      <dgm:prSet/>
      <dgm:spPr/>
      <dgm:t>
        <a:bodyPr/>
        <a:lstStyle/>
        <a:p>
          <a:endParaRPr lang="pl-PL"/>
        </a:p>
      </dgm:t>
    </dgm:pt>
    <dgm:pt modelId="{C191403E-5764-4705-B0DD-2C22970B11D7}" type="sibTrans" cxnId="{4029214D-C190-420E-BB61-3340472A8AFF}">
      <dgm:prSet/>
      <dgm:spPr/>
      <dgm:t>
        <a:bodyPr/>
        <a:lstStyle/>
        <a:p>
          <a:endParaRPr lang="pl-PL"/>
        </a:p>
      </dgm:t>
    </dgm:pt>
    <dgm:pt modelId="{87C258C2-088F-46BE-9D37-5335CF5A610A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Dochody bieżące z majątku gminy             1.575.644,00 zł </a:t>
          </a:r>
          <a:b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1.586.482 zł       spadek o 10.838 zł</a:t>
          </a:r>
          <a:endParaRPr lang="pl-PL" sz="1200" dirty="0"/>
        </a:p>
      </dgm:t>
    </dgm:pt>
    <dgm:pt modelId="{0DEB2D76-81A6-4C89-8587-9E7EF7475B63}" type="parTrans" cxnId="{42F54E14-3651-4174-8F47-3765CA33B817}">
      <dgm:prSet/>
      <dgm:spPr/>
      <dgm:t>
        <a:bodyPr/>
        <a:lstStyle/>
        <a:p>
          <a:endParaRPr lang="pl-PL"/>
        </a:p>
      </dgm:t>
    </dgm:pt>
    <dgm:pt modelId="{2464EDAE-B90C-4687-A2C9-86FFC0253357}" type="sibTrans" cxnId="{42F54E14-3651-4174-8F47-3765CA33B817}">
      <dgm:prSet/>
      <dgm:spPr/>
      <dgm:t>
        <a:bodyPr/>
        <a:lstStyle/>
        <a:p>
          <a:endParaRPr lang="pl-PL"/>
        </a:p>
      </dgm:t>
    </dgm:pt>
    <dgm:pt modelId="{5300A3C7-BF13-4169-9FB7-E4103190BC37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anose="020B0604020202020204" pitchFamily="34" charset="0"/>
              <a:cs typeface="Arial" panose="020B0604020202020204" pitchFamily="34" charset="0"/>
            </a:rPr>
            <a:t>Pozostałe dochody                                         410.845,00 zł</a:t>
          </a:r>
          <a:r>
            <a:rPr lang="pl-PL" sz="1400" b="1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400" b="1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dirty="0" smtClean="0">
              <a:latin typeface="Arial" pitchFamily="34" charset="0"/>
              <a:cs typeface="Arial" pitchFamily="34" charset="0"/>
            </a:rPr>
          </a:br>
          <a:r>
            <a:rPr lang="pl-PL" sz="1400" dirty="0" smtClean="0">
              <a:latin typeface="Arial" pitchFamily="34" charset="0"/>
              <a:cs typeface="Arial" pitchFamily="34" charset="0"/>
            </a:rPr>
            <a:t>555.959 zł spadek o 145.114 zł</a:t>
          </a:r>
          <a:endParaRPr lang="pl-PL" sz="1400" dirty="0"/>
        </a:p>
      </dgm:t>
    </dgm:pt>
    <dgm:pt modelId="{F02D79AE-648A-43A6-9742-92BF3673D0C6}" type="parTrans" cxnId="{43D35DDC-F029-41A9-8162-458D7995EC25}">
      <dgm:prSet/>
      <dgm:spPr/>
      <dgm:t>
        <a:bodyPr/>
        <a:lstStyle/>
        <a:p>
          <a:endParaRPr lang="pl-PL"/>
        </a:p>
      </dgm:t>
    </dgm:pt>
    <dgm:pt modelId="{BF7FB01A-6688-46D1-812C-A8201E3235D5}" type="sibTrans" cxnId="{43D35DDC-F029-41A9-8162-458D7995EC25}">
      <dgm:prSet/>
      <dgm:spPr/>
      <dgm:t>
        <a:bodyPr/>
        <a:lstStyle/>
        <a:p>
          <a:endParaRPr lang="pl-PL"/>
        </a:p>
      </dgm:t>
    </dgm:pt>
    <dgm:pt modelId="{EDE5A071-891C-4CB8-8641-4A28CA764FC5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itchFamily="34" charset="0"/>
              <a:cs typeface="Arial" pitchFamily="34" charset="0"/>
            </a:rPr>
            <a:t>Subwencje                                                  17.761.261,00 zł  </a:t>
          </a:r>
          <a:endParaRPr lang="pl-PL" sz="1600" dirty="0"/>
        </a:p>
      </dgm:t>
    </dgm:pt>
    <dgm:pt modelId="{79258D32-07F4-432B-BE40-F2E29A64F434}" type="parTrans" cxnId="{25F8504D-0E33-41E0-AFD7-1649FA4989E8}">
      <dgm:prSet/>
      <dgm:spPr/>
      <dgm:t>
        <a:bodyPr/>
        <a:lstStyle/>
        <a:p>
          <a:endParaRPr lang="pl-PL"/>
        </a:p>
      </dgm:t>
    </dgm:pt>
    <dgm:pt modelId="{38A44FAF-EBBC-4A31-8F56-1147119993AC}" type="sibTrans" cxnId="{25F8504D-0E33-41E0-AFD7-1649FA4989E8}">
      <dgm:prSet/>
      <dgm:spPr/>
      <dgm:t>
        <a:bodyPr/>
        <a:lstStyle/>
        <a:p>
          <a:endParaRPr lang="pl-PL"/>
        </a:p>
      </dgm:t>
    </dgm:pt>
    <dgm:pt modelId="{3023D995-3378-459C-AD6D-EECCD68E530D}">
      <dgm:prSet phldrT="[Tekst]" custT="1"/>
      <dgm:spPr/>
      <dgm:t>
        <a:bodyPr/>
        <a:lstStyle/>
        <a:p>
          <a:pPr algn="l"/>
          <a:r>
            <a:rPr lang="pl-PL" sz="1600" b="1" dirty="0" smtClean="0">
              <a:latin typeface="Arial" pitchFamily="34" charset="0"/>
              <a:cs typeface="Arial" pitchFamily="34" charset="0"/>
            </a:rPr>
            <a:t>Dotacje celowe                                           19.829.612,00 zł                     </a:t>
          </a:r>
          <a:endParaRPr lang="pl-PL" sz="1600" dirty="0"/>
        </a:p>
      </dgm:t>
    </dgm:pt>
    <dgm:pt modelId="{FAF078D1-14B5-47DD-A14B-E88C82DE65E6}" type="parTrans" cxnId="{67C48A34-804B-44D7-855B-30CDB8C50164}">
      <dgm:prSet/>
      <dgm:spPr/>
      <dgm:t>
        <a:bodyPr/>
        <a:lstStyle/>
        <a:p>
          <a:endParaRPr lang="pl-PL"/>
        </a:p>
      </dgm:t>
    </dgm:pt>
    <dgm:pt modelId="{447FF18C-B4A1-44E7-8382-0C0AD66D39D4}" type="sibTrans" cxnId="{67C48A34-804B-44D7-855B-30CDB8C50164}">
      <dgm:prSet/>
      <dgm:spPr/>
      <dgm:t>
        <a:bodyPr/>
        <a:lstStyle/>
        <a:p>
          <a:endParaRPr lang="pl-PL"/>
        </a:p>
      </dgm:t>
    </dgm:pt>
    <dgm:pt modelId="{22155381-2DAD-41D9-B230-7966C75BCE3B}" type="pres">
      <dgm:prSet presAssocID="{8E83B342-383F-4BF0-9F4B-A559F3D06E7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227B5D7-62F8-47FF-A682-4C825A7A0EF1}" type="pres">
      <dgm:prSet presAssocID="{65867A20-76E5-43D4-87A0-95F9BD037949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7C48A34-804B-44D7-855B-30CDB8C50164}" srcId="{65867A20-76E5-43D4-87A0-95F9BD037949}" destId="{3023D995-3378-459C-AD6D-EECCD68E530D}" srcOrd="6" destOrd="0" parTransId="{FAF078D1-14B5-47DD-A14B-E88C82DE65E6}" sibTransId="{447FF18C-B4A1-44E7-8382-0C0AD66D39D4}"/>
    <dgm:cxn modelId="{2A829CC9-E35F-498D-B07C-EAD40C33351B}" type="presOf" srcId="{3023D995-3378-459C-AD6D-EECCD68E530D}" destId="{9227B5D7-62F8-47FF-A682-4C825A7A0EF1}" srcOrd="0" destOrd="7" presId="urn:microsoft.com/office/officeart/2005/8/layout/cycle6"/>
    <dgm:cxn modelId="{25F8504D-0E33-41E0-AFD7-1649FA4989E8}" srcId="{65867A20-76E5-43D4-87A0-95F9BD037949}" destId="{EDE5A071-891C-4CB8-8641-4A28CA764FC5}" srcOrd="5" destOrd="0" parTransId="{79258D32-07F4-432B-BE40-F2E29A64F434}" sibTransId="{38A44FAF-EBBC-4A31-8F56-1147119993AC}"/>
    <dgm:cxn modelId="{565F98EE-E396-46CD-BABA-A776692687FC}" type="presOf" srcId="{6D470563-E1E9-4F34-B77A-B4A6E77014F4}" destId="{9227B5D7-62F8-47FF-A682-4C825A7A0EF1}" srcOrd="0" destOrd="3" presId="urn:microsoft.com/office/officeart/2005/8/layout/cycle6"/>
    <dgm:cxn modelId="{00DDD583-8607-406A-BCB8-3D45AF1C29B0}" type="presOf" srcId="{5300A3C7-BF13-4169-9FB7-E4103190BC37}" destId="{9227B5D7-62F8-47FF-A682-4C825A7A0EF1}" srcOrd="0" destOrd="5" presId="urn:microsoft.com/office/officeart/2005/8/layout/cycle6"/>
    <dgm:cxn modelId="{B2E04AEE-FB12-4A23-A39B-22242ECBBC71}" srcId="{65867A20-76E5-43D4-87A0-95F9BD037949}" destId="{6CBE0974-C239-47E2-AF9E-2EC5A58D4812}" srcOrd="0" destOrd="0" parTransId="{CB1E3F2A-4145-47DC-8E03-05F1D4CEF65F}" sibTransId="{6B4E04DE-FAA7-4A56-9FB5-C44481B43C9C}"/>
    <dgm:cxn modelId="{57CC36A8-6EFD-40CB-82BB-8A4F775750E0}" srcId="{8E83B342-383F-4BF0-9F4B-A559F3D06E74}" destId="{65867A20-76E5-43D4-87A0-95F9BD037949}" srcOrd="0" destOrd="0" parTransId="{CC4227EF-E7EA-4AA5-8E2B-2E8816C4345E}" sibTransId="{08E88580-6A91-4529-B50D-C38C8A9EB1FC}"/>
    <dgm:cxn modelId="{3EACD2A2-BF7F-49DB-AA91-8A6344178BC5}" type="presOf" srcId="{65867A20-76E5-43D4-87A0-95F9BD037949}" destId="{9227B5D7-62F8-47FF-A682-4C825A7A0EF1}" srcOrd="0" destOrd="0" presId="urn:microsoft.com/office/officeart/2005/8/layout/cycle6"/>
    <dgm:cxn modelId="{4029214D-C190-420E-BB61-3340472A8AFF}" srcId="{65867A20-76E5-43D4-87A0-95F9BD037949}" destId="{6D470563-E1E9-4F34-B77A-B4A6E77014F4}" srcOrd="2" destOrd="0" parTransId="{67A74824-BE6E-49DD-A757-E588FBDA7149}" sibTransId="{C191403E-5764-4705-B0DD-2C22970B11D7}"/>
    <dgm:cxn modelId="{1C9E2FCD-C685-4652-8D8B-69EE8F21D6DD}" type="presOf" srcId="{6CBE0974-C239-47E2-AF9E-2EC5A58D4812}" destId="{9227B5D7-62F8-47FF-A682-4C825A7A0EF1}" srcOrd="0" destOrd="1" presId="urn:microsoft.com/office/officeart/2005/8/layout/cycle6"/>
    <dgm:cxn modelId="{4D8AA386-04B6-4A60-AFE3-C9957D973163}" type="presOf" srcId="{5C466330-842C-48F6-97C7-3CB48599D112}" destId="{9227B5D7-62F8-47FF-A682-4C825A7A0EF1}" srcOrd="0" destOrd="2" presId="urn:microsoft.com/office/officeart/2005/8/layout/cycle6"/>
    <dgm:cxn modelId="{6DA0371C-C654-40C8-AE00-108D7272A4F8}" srcId="{65867A20-76E5-43D4-87A0-95F9BD037949}" destId="{5C466330-842C-48F6-97C7-3CB48599D112}" srcOrd="1" destOrd="0" parTransId="{54DA9F40-4AEE-4D30-92FD-EA7689B66A72}" sibTransId="{B02F796D-9F4B-4A6B-AC1D-BF3E0C26E50F}"/>
    <dgm:cxn modelId="{DF553CAC-CFEE-43E5-9215-868186D2C0AB}" type="presOf" srcId="{8E83B342-383F-4BF0-9F4B-A559F3D06E74}" destId="{22155381-2DAD-41D9-B230-7966C75BCE3B}" srcOrd="0" destOrd="0" presId="urn:microsoft.com/office/officeart/2005/8/layout/cycle6"/>
    <dgm:cxn modelId="{43D35DDC-F029-41A9-8162-458D7995EC25}" srcId="{65867A20-76E5-43D4-87A0-95F9BD037949}" destId="{5300A3C7-BF13-4169-9FB7-E4103190BC37}" srcOrd="4" destOrd="0" parTransId="{F02D79AE-648A-43A6-9742-92BF3673D0C6}" sibTransId="{BF7FB01A-6688-46D1-812C-A8201E3235D5}"/>
    <dgm:cxn modelId="{7EED56B8-CBCD-4A9E-AB16-B0AC992E0986}" type="presOf" srcId="{87C258C2-088F-46BE-9D37-5335CF5A610A}" destId="{9227B5D7-62F8-47FF-A682-4C825A7A0EF1}" srcOrd="0" destOrd="4" presId="urn:microsoft.com/office/officeart/2005/8/layout/cycle6"/>
    <dgm:cxn modelId="{17B532DB-4C95-401E-A33D-914D6038D1C6}" type="presOf" srcId="{EDE5A071-891C-4CB8-8641-4A28CA764FC5}" destId="{9227B5D7-62F8-47FF-A682-4C825A7A0EF1}" srcOrd="0" destOrd="6" presId="urn:microsoft.com/office/officeart/2005/8/layout/cycle6"/>
    <dgm:cxn modelId="{42F54E14-3651-4174-8F47-3765CA33B817}" srcId="{65867A20-76E5-43D4-87A0-95F9BD037949}" destId="{87C258C2-088F-46BE-9D37-5335CF5A610A}" srcOrd="3" destOrd="0" parTransId="{0DEB2D76-81A6-4C89-8587-9E7EF7475B63}" sibTransId="{2464EDAE-B90C-4687-A2C9-86FFC0253357}"/>
    <dgm:cxn modelId="{9BE699DC-4F47-473F-9D56-93F25C930732}" type="presParOf" srcId="{22155381-2DAD-41D9-B230-7966C75BCE3B}" destId="{9227B5D7-62F8-47FF-A682-4C825A7A0EF1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E62B7-FCB0-4D41-8B1F-726C999A8977}">
      <dsp:nvSpPr>
        <dsp:cNvPr id="0" name=""/>
        <dsp:cNvSpPr/>
      </dsp:nvSpPr>
      <dsp:spPr>
        <a:xfrm>
          <a:off x="0" y="515271"/>
          <a:ext cx="8358246" cy="2401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520700" rIns="648693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Do 15 listopada 2016 r. Burmistrz Grodkowa ma obowiązek przedłożenia Radzie Miejskiej i Regionalnej Izbie Obrachunkowej projektu budżetu na 2017 rok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Inicjatywa w sprawie sporządzenia projektu uchwały budżetowej przysługuje wyłącznie Burmistrzowi Grodkowa (art.233 ustawy o finansach publicznych) </a:t>
          </a:r>
          <a:endParaRPr lang="pl-PL" sz="2000" kern="1200" dirty="0"/>
        </a:p>
      </dsp:txBody>
      <dsp:txXfrm>
        <a:off x="0" y="515271"/>
        <a:ext cx="8358246" cy="2401875"/>
      </dsp:txXfrm>
    </dsp:sp>
    <dsp:sp modelId="{22342060-6DC2-4A7A-851D-B9C6D846F433}">
      <dsp:nvSpPr>
        <dsp:cNvPr id="0" name=""/>
        <dsp:cNvSpPr/>
      </dsp:nvSpPr>
      <dsp:spPr>
        <a:xfrm>
          <a:off x="417912" y="146271"/>
          <a:ext cx="585077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2017</a:t>
          </a:r>
          <a:endParaRPr lang="pl-PL" sz="2600" kern="1200" dirty="0"/>
        </a:p>
      </dsp:txBody>
      <dsp:txXfrm>
        <a:off x="453938" y="182297"/>
        <a:ext cx="5778720" cy="665948"/>
      </dsp:txXfrm>
    </dsp:sp>
    <dsp:sp modelId="{CEE053F1-638F-42D0-A7A4-40F77DCB1C3A}">
      <dsp:nvSpPr>
        <dsp:cNvPr id="0" name=""/>
        <dsp:cNvSpPr/>
      </dsp:nvSpPr>
      <dsp:spPr>
        <a:xfrm>
          <a:off x="0" y="3421146"/>
          <a:ext cx="8358246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CE92B-150A-4842-A00C-B627CA793C2B}">
      <dsp:nvSpPr>
        <dsp:cNvPr id="0" name=""/>
        <dsp:cNvSpPr/>
      </dsp:nvSpPr>
      <dsp:spPr>
        <a:xfrm>
          <a:off x="397914" y="3052146"/>
          <a:ext cx="795828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Century Gothic" pitchFamily="34" charset="0"/>
              <a:cs typeface="Arial" pitchFamily="34" charset="0"/>
            </a:rPr>
            <a:t>Podstawą gospodarki finansowej gminy w danym roku budżetowym jest uchwała budżetowa.</a:t>
          </a:r>
          <a:endParaRPr lang="pl-PL" sz="2000" b="0" kern="1200" dirty="0">
            <a:latin typeface="Century Gothic" pitchFamily="34" charset="0"/>
          </a:endParaRPr>
        </a:p>
      </dsp:txBody>
      <dsp:txXfrm>
        <a:off x="433940" y="3088172"/>
        <a:ext cx="7886230" cy="665948"/>
      </dsp:txXfrm>
    </dsp:sp>
    <dsp:sp modelId="{1E4D9978-3CAA-48F4-A28A-50AF9FFEA809}">
      <dsp:nvSpPr>
        <dsp:cNvPr id="0" name=""/>
        <dsp:cNvSpPr/>
      </dsp:nvSpPr>
      <dsp:spPr>
        <a:xfrm>
          <a:off x="0" y="4555146"/>
          <a:ext cx="8358246" cy="129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693" tIns="520700" rIns="64869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Budżetu Gminy</a:t>
          </a:r>
          <a:endParaRPr lang="pl-PL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Załączników</a:t>
          </a:r>
          <a:endParaRPr lang="pl-PL" sz="2000" kern="1200" dirty="0"/>
        </a:p>
      </dsp:txBody>
      <dsp:txXfrm>
        <a:off x="0" y="4555146"/>
        <a:ext cx="8358246" cy="1299375"/>
      </dsp:txXfrm>
    </dsp:sp>
    <dsp:sp modelId="{71F891F8-0D01-4F06-9987-81EFEB086317}">
      <dsp:nvSpPr>
        <dsp:cNvPr id="0" name=""/>
        <dsp:cNvSpPr/>
      </dsp:nvSpPr>
      <dsp:spPr>
        <a:xfrm>
          <a:off x="417912" y="4186146"/>
          <a:ext cx="5850772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145" tIns="0" rIns="22114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b="0" kern="1200" dirty="0" smtClean="0">
              <a:latin typeface="Century Gothic" pitchFamily="34" charset="0"/>
            </a:rPr>
            <a:t>Uchwała budżetowa składa się z :</a:t>
          </a:r>
          <a:endParaRPr lang="pl-PL" sz="2500" b="0" kern="1200" dirty="0">
            <a:latin typeface="Century Gothic" pitchFamily="34" charset="0"/>
          </a:endParaRPr>
        </a:p>
      </dsp:txBody>
      <dsp:txXfrm>
        <a:off x="453938" y="4222172"/>
        <a:ext cx="5778720" cy="6659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>
              <a:latin typeface="+mn-lt"/>
            </a:rPr>
            <a:t>DOCHODY MAJĄTKOWE (wg źródeł)</a:t>
          </a:r>
          <a:br>
            <a:rPr lang="pl-PL" sz="3200" b="1" kern="1200" dirty="0" smtClean="0">
              <a:latin typeface="+mn-lt"/>
            </a:rPr>
          </a:br>
          <a:r>
            <a:rPr lang="pl-PL" sz="3200" b="1" kern="1200" dirty="0" smtClean="0">
              <a:latin typeface="+mn-lt"/>
            </a:rPr>
            <a:t>1.400.194,00 zł, w tym :</a:t>
          </a:r>
          <a:endParaRPr lang="pl-PL" sz="20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itchFamily="34" charset="0"/>
              <a:cs typeface="Arial" pitchFamily="34" charset="0"/>
            </a:rPr>
            <a:t>Dochody ze sprzedaży majątku              500.100,00 zł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1.107.177,00 zł      spadek o 607.077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Dotacje na projekty inwestycyjne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805.009,00 zł</a:t>
          </a:r>
          <a:b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1.355.179,45 zł    spadek o 550.170,45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Refundacja wydatków F-uszu Sołeckiego 80.985,00 zł</a:t>
          </a:r>
          <a:b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105.558,60 zł        spadek o 24.573,60 zł</a:t>
          </a:r>
          <a:endParaRPr lang="pl-PL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 przekształcenia prawa użytkowania wieczystego w prawo własności</a:t>
          </a: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                                 14</a:t>
          </a: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.100,00 zł</a:t>
          </a:r>
          <a:r>
            <a:rPr lang="pl-PL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2000" kern="1200" dirty="0" smtClean="0">
              <a:latin typeface="Arial" pitchFamily="34" charset="0"/>
              <a:cs typeface="Arial" pitchFamily="34" charset="0"/>
            </a:rPr>
          </a:br>
          <a:r>
            <a:rPr lang="pl-PL" sz="2000" kern="1200" dirty="0" smtClean="0">
              <a:latin typeface="Arial" pitchFamily="34" charset="0"/>
              <a:cs typeface="Arial" pitchFamily="34" charset="0"/>
            </a:rPr>
            <a:t>37.850,00 zł        spadek o 23.750 zł</a:t>
          </a:r>
          <a:endParaRPr lang="pl-PL" sz="3200" b="1" kern="1200" dirty="0"/>
        </a:p>
      </dsp:txBody>
      <dsp:txXfrm>
        <a:off x="260677" y="662515"/>
        <a:ext cx="7694016" cy="481863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>
              <a:latin typeface="+mn-lt"/>
            </a:rPr>
            <a:t>DOCHODY OGÓŁEM NA 2017 ROK</a:t>
          </a:r>
          <a:br>
            <a:rPr lang="pl-PL" sz="3200" b="1" kern="1200" dirty="0" smtClean="0">
              <a:latin typeface="+mn-lt"/>
            </a:rPr>
          </a:br>
          <a:r>
            <a:rPr lang="pl-PL" sz="3200" b="1" kern="1200" dirty="0" smtClean="0">
              <a:latin typeface="+mn-lt"/>
            </a:rPr>
            <a:t>68.892.560,00 zł, w tym :</a:t>
          </a:r>
          <a:endParaRPr lang="pl-PL" sz="2000" b="1" kern="1200" dirty="0" smtClean="0">
            <a:latin typeface="Arial" pitchFamily="34" charset="0"/>
            <a:cs typeface="Arial" pitchFamily="34" charset="0"/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itchFamily="34" charset="0"/>
              <a:cs typeface="Arial" pitchFamily="34" charset="0"/>
            </a:rPr>
            <a:t>Dochody bieżące     		             67.492.366,00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 na 2016 r.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51.951.135,00 zł      wzrost  o 15.541.231,00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63.761.096,17 zł      wzrost o    3.731.269,83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majątkowe		              1.400.194,00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 na 2016 r.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5.146.438,00 zł        spadek  o  3.746.244,00 zł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Przewidywane wyk. 2016 r.  </a:t>
          </a:r>
          <a:b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2.605.765,05 zł        spadek o 1.205.571,05 zł</a:t>
          </a:r>
          <a:endParaRPr lang="pl-PL" sz="3200" b="1" kern="1200" dirty="0"/>
        </a:p>
      </dsp:txBody>
      <dsp:txXfrm>
        <a:off x="260677" y="662515"/>
        <a:ext cx="7694016" cy="481863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31616-C803-403B-BE2A-C908918A9D77}">
      <dsp:nvSpPr>
        <dsp:cNvPr id="0" name=""/>
        <dsp:cNvSpPr/>
      </dsp:nvSpPr>
      <dsp:spPr>
        <a:xfrm>
          <a:off x="1785924" y="5"/>
          <a:ext cx="4143411" cy="24802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DOCHODY OGÓŁEM </a:t>
          </a:r>
          <a:r>
            <a:rPr lang="pl-PL" sz="3600" b="1" kern="1200" dirty="0" smtClean="0"/>
            <a:t>68.892.560 ZŁ  </a:t>
          </a:r>
          <a:endParaRPr lang="pl-PL" sz="3600" b="1" kern="1200" dirty="0"/>
        </a:p>
      </dsp:txBody>
      <dsp:txXfrm>
        <a:off x="2392712" y="363227"/>
        <a:ext cx="2929835" cy="1753794"/>
      </dsp:txXfrm>
    </dsp:sp>
    <dsp:sp modelId="{E8B6A23B-12A2-4332-A842-78FB61F2E045}">
      <dsp:nvSpPr>
        <dsp:cNvPr id="0" name=""/>
        <dsp:cNvSpPr/>
      </dsp:nvSpPr>
      <dsp:spPr>
        <a:xfrm rot="18092462">
          <a:off x="2341151" y="2501035"/>
          <a:ext cx="732477" cy="7068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7CA2C-4366-4F45-AB33-928003BB869B}">
      <dsp:nvSpPr>
        <dsp:cNvPr id="0" name=""/>
        <dsp:cNvSpPr/>
      </dsp:nvSpPr>
      <dsp:spPr>
        <a:xfrm>
          <a:off x="214332" y="3286158"/>
          <a:ext cx="2356226" cy="188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DOCHODY BIEŻĄCE</a:t>
          </a:r>
          <a:br>
            <a:rPr lang="pl-PL" sz="2400" kern="1200" dirty="0" smtClean="0"/>
          </a:b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b="1" kern="1200" dirty="0" smtClean="0"/>
            <a:t>67.492.366 ZŁ</a:t>
          </a:r>
          <a:endParaRPr lang="pl-PL" sz="2400" b="1" kern="1200" dirty="0"/>
        </a:p>
      </dsp:txBody>
      <dsp:txXfrm>
        <a:off x="269541" y="3341367"/>
        <a:ext cx="2245808" cy="1774562"/>
      </dsp:txXfrm>
    </dsp:sp>
    <dsp:sp modelId="{8F55AAB3-5545-437F-AAD6-F609B6C24132}">
      <dsp:nvSpPr>
        <dsp:cNvPr id="0" name=""/>
        <dsp:cNvSpPr/>
      </dsp:nvSpPr>
      <dsp:spPr>
        <a:xfrm rot="13999050">
          <a:off x="4700525" y="2452331"/>
          <a:ext cx="769648" cy="7068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A5238-DE06-45EA-9D45-F0610677C3D2}">
      <dsp:nvSpPr>
        <dsp:cNvPr id="0" name=""/>
        <dsp:cNvSpPr/>
      </dsp:nvSpPr>
      <dsp:spPr>
        <a:xfrm>
          <a:off x="5286399" y="3286129"/>
          <a:ext cx="2356226" cy="188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kern="1200" dirty="0" smtClean="0"/>
            <a:t>DOCHODY MAJĄTKOWE</a:t>
          </a:r>
          <a:br>
            <a:rPr lang="pl-PL" sz="2400" kern="1200" dirty="0" smtClean="0"/>
          </a:br>
          <a:r>
            <a:rPr lang="pl-PL" sz="2400" kern="1200" dirty="0" smtClean="0"/>
            <a:t/>
          </a:r>
          <a:br>
            <a:rPr lang="pl-PL" sz="2400" kern="1200" dirty="0" smtClean="0"/>
          </a:br>
          <a:r>
            <a:rPr lang="pl-PL" sz="2400" b="1" kern="1200" dirty="0" smtClean="0"/>
            <a:t>1.400.194 ZŁ</a:t>
          </a:r>
          <a:r>
            <a:rPr lang="pl-PL" sz="2600" b="1" kern="1200" dirty="0" smtClean="0"/>
            <a:t/>
          </a:r>
          <a:br>
            <a:rPr lang="pl-PL" sz="2600" b="1" kern="1200" dirty="0" smtClean="0"/>
          </a:br>
          <a:endParaRPr lang="pl-PL" sz="2600" b="1" kern="1200" dirty="0"/>
        </a:p>
      </dsp:txBody>
      <dsp:txXfrm>
        <a:off x="5341608" y="3341338"/>
        <a:ext cx="2245808" cy="17745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8B1F8-D0A2-477A-B583-71632845F824}">
      <dsp:nvSpPr>
        <dsp:cNvPr id="0" name=""/>
        <dsp:cNvSpPr/>
      </dsp:nvSpPr>
      <dsp:spPr>
        <a:xfrm>
          <a:off x="0" y="430540"/>
          <a:ext cx="8501122" cy="3616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583184" rIns="659782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200" u="none" kern="1200" dirty="0" smtClean="0">
              <a:solidFill>
                <a:schemeClr val="tx1"/>
              </a:solidFill>
            </a:rPr>
            <a:t>Dochody bieżące   67.492.366,00 zł	</a:t>
          </a:r>
          <a:endParaRPr lang="pl-PL" sz="3200" u="none" kern="1200" dirty="0">
            <a:solidFill>
              <a:schemeClr val="tx1"/>
            </a:solidFill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200" u="none" kern="1200" dirty="0" smtClean="0">
              <a:solidFill>
                <a:schemeClr val="tx1"/>
              </a:solidFill>
            </a:rPr>
            <a:t>Wydatki bieżące     </a:t>
          </a:r>
          <a:r>
            <a:rPr lang="pl-PL" sz="3200" b="0" u="none" kern="1200" dirty="0" smtClean="0">
              <a:solidFill>
                <a:schemeClr val="tx1"/>
              </a:solidFill>
            </a:rPr>
            <a:t>63.445.193,00 zł </a:t>
          </a:r>
          <a:endParaRPr lang="pl-PL" sz="3200" u="none" kern="1200" dirty="0">
            <a:solidFill>
              <a:schemeClr val="tx1"/>
            </a:solidFill>
          </a:endParaRPr>
        </a:p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200" u="none" kern="1200" dirty="0" smtClean="0">
              <a:solidFill>
                <a:schemeClr val="tx1"/>
              </a:solidFill>
            </a:rPr>
            <a:t>Wynik operacyjny     4.047.173,00 zł</a:t>
          </a:r>
          <a:endParaRPr lang="pl-PL" sz="2800" b="1" u="none" kern="1200" dirty="0">
            <a:solidFill>
              <a:schemeClr val="tx1"/>
            </a:solidFill>
          </a:endParaRPr>
        </a:p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u="none" kern="1200" dirty="0" smtClean="0">
              <a:solidFill>
                <a:schemeClr val="tx1"/>
              </a:solidFill>
            </a:rPr>
            <a:t>planuje się przeznaczyć na wydatki inwestycyjne </a:t>
          </a:r>
          <a:endParaRPr lang="pl-PL" sz="2800" b="1" u="none" kern="1200" dirty="0">
            <a:solidFill>
              <a:schemeClr val="tx1"/>
            </a:solidFill>
          </a:endParaRPr>
        </a:p>
      </dsp:txBody>
      <dsp:txXfrm>
        <a:off x="0" y="430540"/>
        <a:ext cx="8501122" cy="3616199"/>
      </dsp:txXfrm>
    </dsp:sp>
    <dsp:sp modelId="{E240F241-C3D8-4D10-BCC8-29414E450EEC}">
      <dsp:nvSpPr>
        <dsp:cNvPr id="0" name=""/>
        <dsp:cNvSpPr/>
      </dsp:nvSpPr>
      <dsp:spPr>
        <a:xfrm>
          <a:off x="1239472" y="39023"/>
          <a:ext cx="5950785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Wynik operacyjny </a:t>
          </a:r>
          <a:br>
            <a:rPr lang="pl-PL" sz="28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</a:br>
          <a:r>
            <a:rPr lang="pl-PL" sz="2800" b="1" u="none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  4.047.173 zł:</a:t>
          </a:r>
          <a:endParaRPr lang="pl-PL" sz="2800" u="none" kern="1200" dirty="0">
            <a:solidFill>
              <a:schemeClr val="bg1"/>
            </a:solidFill>
          </a:endParaRPr>
        </a:p>
      </dsp:txBody>
      <dsp:txXfrm>
        <a:off x="1279821" y="79372"/>
        <a:ext cx="5870087" cy="74586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A06CD-D26C-4401-81EB-BE48733549C0}">
      <dsp:nvSpPr>
        <dsp:cNvPr id="0" name=""/>
        <dsp:cNvSpPr/>
      </dsp:nvSpPr>
      <dsp:spPr>
        <a:xfrm>
          <a:off x="0" y="367748"/>
          <a:ext cx="8501122" cy="52999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354076" rIns="659782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2017 roku planuje się przeznaczyć:</a:t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kwotę 6.964.901,00 zł na zadania własne gminy (oddziały przedszkolne, przedszkola, dowożenie uczniów do szkół, dokształcanie nauczycieli przedszkolnych, świetlice szkolne, pomoc materialną dla uczniów) przy dofinansowaniu ze źródeł zewnętrznych w kwocie 1.169.100,00 zł (dotacja przedszkolna         i dochody z innych gmin); dopłata z budżetu 5.795.801 zł</a:t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-  kwotę 16.831.345 zł na zadania finansowane z subwencji   przy subwencji oświatowej w kwocie 13.930.598,00 zł;                                 planowana dopłata z budżetu w kwocie 2.900.747 zł.</a:t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/>
          </a:r>
          <a:b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</a:b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Reasumując łączne wydatki na oświatę i edukacyjną opiekę wychowawczą na 2017 r. to kwota  23.796.246,00 zł, którą planuje się pokryć z:</a:t>
          </a:r>
          <a:endParaRPr lang="pl-PL" sz="1700" b="0" kern="1200" dirty="0">
            <a:latin typeface="+mn-lt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subwencji   oświatowej                    13.930.598,00 zł, tj. 58 %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innych źródeł                                       1.169.100,00 zł, tj.   5 %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700" b="0" kern="1200" dirty="0" smtClean="0">
              <a:ln w="17780" cmpd="sng">
                <a:prstDash val="solid"/>
                <a:miter lim="800000"/>
              </a:ln>
              <a:latin typeface="+mn-lt"/>
              <a:cs typeface="Arial" panose="020B0604020202020204" pitchFamily="34" charset="0"/>
            </a:rPr>
            <a:t>z budżetu gminy                                  8.696.548,00 zł, tj. 37 %</a:t>
          </a:r>
        </a:p>
      </dsp:txBody>
      <dsp:txXfrm>
        <a:off x="0" y="367748"/>
        <a:ext cx="8501122" cy="5299959"/>
      </dsp:txXfrm>
    </dsp:sp>
    <dsp:sp modelId="{E5CD37FD-3518-4EE2-96D0-720B5FFD3EB1}">
      <dsp:nvSpPr>
        <dsp:cNvPr id="0" name=""/>
        <dsp:cNvSpPr/>
      </dsp:nvSpPr>
      <dsp:spPr>
        <a:xfrm>
          <a:off x="425056" y="117799"/>
          <a:ext cx="5950785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700" kern="1200" dirty="0" smtClean="0"/>
            <a:t>PLAN FINANSOWANIA OŚWIATY</a:t>
          </a:r>
          <a:endParaRPr lang="pl-PL" sz="1700" kern="1200" dirty="0"/>
        </a:p>
      </dsp:txBody>
      <dsp:txXfrm>
        <a:off x="449554" y="142297"/>
        <a:ext cx="5901789" cy="45284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D6ED2-3F47-4B5D-BCCB-37362CF0FFCC}">
      <dsp:nvSpPr>
        <dsp:cNvPr id="0" name=""/>
        <dsp:cNvSpPr/>
      </dsp:nvSpPr>
      <dsp:spPr>
        <a:xfrm>
          <a:off x="0" y="641919"/>
          <a:ext cx="821537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D586FC-8196-4984-A268-ACF96AC5F015}">
      <dsp:nvSpPr>
        <dsp:cNvPr id="0" name=""/>
        <dsp:cNvSpPr/>
      </dsp:nvSpPr>
      <dsp:spPr>
        <a:xfrm>
          <a:off x="383490" y="39514"/>
          <a:ext cx="7826903" cy="1059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/>
            <a:t>WYDATKI MAJĄTKOWE planowane w 2017 r. </a:t>
          </a:r>
          <a:br>
            <a:rPr lang="pl-PL" sz="2400" kern="1200" dirty="0" smtClean="0"/>
          </a:br>
          <a:r>
            <a:rPr lang="pl-PL" sz="2400" b="1" kern="1200" dirty="0" smtClean="0"/>
            <a:t>13.408.052,67 ZŁ</a:t>
          </a:r>
          <a:endParaRPr lang="pl-PL" sz="2400" b="1" kern="1200" dirty="0"/>
        </a:p>
      </dsp:txBody>
      <dsp:txXfrm>
        <a:off x="435233" y="91257"/>
        <a:ext cx="7723417" cy="956479"/>
      </dsp:txXfrm>
    </dsp:sp>
    <dsp:sp modelId="{0554973D-1FAA-4E9B-AC45-60F4DD88DDA8}">
      <dsp:nvSpPr>
        <dsp:cNvPr id="0" name=""/>
        <dsp:cNvSpPr/>
      </dsp:nvSpPr>
      <dsp:spPr>
        <a:xfrm>
          <a:off x="0" y="2048079"/>
          <a:ext cx="8215370" cy="419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645668" rIns="63760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środki budżetu                 		        6.282.058,67 zł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pozyskane środki na inwestycje               885.994,00 zł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kredyty                            		        6.240.000,00 zł</a:t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 tym :</a:t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20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na wyprzedzające finansowanie ze środków UE         4.340.000,00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wkład własny                                		               1.900.000,00 zł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pl-PL" sz="1600" kern="1200" dirty="0"/>
        </a:p>
      </dsp:txBody>
      <dsp:txXfrm>
        <a:off x="0" y="2048079"/>
        <a:ext cx="8215370" cy="4198950"/>
      </dsp:txXfrm>
    </dsp:sp>
    <dsp:sp modelId="{CAF1BE35-C36D-4FCB-BCBD-8F5D5146910B}">
      <dsp:nvSpPr>
        <dsp:cNvPr id="0" name=""/>
        <dsp:cNvSpPr/>
      </dsp:nvSpPr>
      <dsp:spPr>
        <a:xfrm>
          <a:off x="391112" y="1590519"/>
          <a:ext cx="7822243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ŹRÓDŁA FINANSOWANIA</a:t>
          </a:r>
          <a:endParaRPr lang="pl-PL" sz="2800" kern="1200" dirty="0"/>
        </a:p>
      </dsp:txBody>
      <dsp:txXfrm>
        <a:off x="435784" y="1635191"/>
        <a:ext cx="7732899" cy="82577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F0FA6-B7BE-4C7E-A6F7-6B6D08B4112D}">
      <dsp:nvSpPr>
        <dsp:cNvPr id="0" name=""/>
        <dsp:cNvSpPr/>
      </dsp:nvSpPr>
      <dsp:spPr>
        <a:xfrm>
          <a:off x="0" y="428627"/>
          <a:ext cx="8215370" cy="49292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900" b="1" kern="1200" dirty="0" smtClean="0"/>
            <a:t>Najważniejsze inwestycje </a:t>
          </a:r>
          <a:br>
            <a:rPr lang="pl-PL" sz="5900" b="1" kern="1200" dirty="0" smtClean="0"/>
          </a:br>
          <a:r>
            <a:rPr lang="pl-PL" sz="5900" b="1" kern="1200" dirty="0" smtClean="0"/>
            <a:t>w gminie Grodków </a:t>
          </a:r>
          <a:br>
            <a:rPr lang="pl-PL" sz="5900" b="1" kern="1200" dirty="0" smtClean="0"/>
          </a:br>
          <a:r>
            <a:rPr lang="pl-PL" sz="5900" b="1" kern="1200" dirty="0" smtClean="0"/>
            <a:t>w 2017 r.</a:t>
          </a:r>
        </a:p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/>
            <a:t>Ujęte w Załączniku Nr 4 do projektu uchwały budżetowej na 2017 r.</a:t>
          </a:r>
          <a:endParaRPr lang="pl-PL" sz="2400" kern="1200" dirty="0"/>
        </a:p>
      </dsp:txBody>
      <dsp:txXfrm>
        <a:off x="0" y="428627"/>
        <a:ext cx="8215370" cy="492922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740203"/>
          <a:ext cx="8215370" cy="2497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270764" rIns="637604" bIns="199136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+mn-lt"/>
              <a:cs typeface="Arial" panose="020B0604020202020204" pitchFamily="34" charset="0"/>
            </a:rPr>
            <a:t>Droga dojazdowa do gruntów rolnych Wojsław,</a:t>
          </a:r>
          <a:endParaRPr lang="pl-PL" sz="2800" kern="1200" dirty="0">
            <a:latin typeface="+mn-lt"/>
          </a:endParaRPr>
        </a:p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+mn-lt"/>
              <a:cs typeface="Arial" panose="020B0604020202020204" pitchFamily="34" charset="0"/>
            </a:rPr>
            <a:t>Droga dojazdowa do gruntów rolnych Żarów,                                      </a:t>
          </a:r>
          <a:r>
            <a:rPr lang="pl-PL" sz="2800" b="0" kern="1200" dirty="0" smtClean="0">
              <a:latin typeface="+mn-lt"/>
              <a:cs typeface="Arial" panose="020B0604020202020204" pitchFamily="34" charset="0"/>
            </a:rPr>
            <a:t>p</a:t>
          </a:r>
          <a:r>
            <a:rPr lang="pl-PL" sz="2800" kern="1200" dirty="0" smtClean="0">
              <a:latin typeface="+mn-lt"/>
              <a:cs typeface="Arial" panose="020B0604020202020204" pitchFamily="34" charset="0"/>
            </a:rPr>
            <a:t>lanowane zakończenie w 2017 r.</a:t>
          </a:r>
          <a:endParaRPr lang="pl-PL" sz="2800" kern="1200" dirty="0">
            <a:latin typeface="+mn-lt"/>
          </a:endParaRPr>
        </a:p>
      </dsp:txBody>
      <dsp:txXfrm>
        <a:off x="0" y="1740203"/>
        <a:ext cx="8215370" cy="2497950"/>
      </dsp:txXfrm>
    </dsp:sp>
    <dsp:sp modelId="{D2E463BA-7E87-4D11-91F4-654B32265462}">
      <dsp:nvSpPr>
        <dsp:cNvPr id="0" name=""/>
        <dsp:cNvSpPr/>
      </dsp:nvSpPr>
      <dsp:spPr>
        <a:xfrm>
          <a:off x="410768" y="1548323"/>
          <a:ext cx="5750759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Kontynuowane z dofinansowaniem z Urzędu Marszałkowskiego</a:t>
          </a:r>
          <a:endParaRPr lang="pl-PL" sz="1300" kern="1200" dirty="0"/>
        </a:p>
      </dsp:txBody>
      <dsp:txXfrm>
        <a:off x="429502" y="1567057"/>
        <a:ext cx="5713291" cy="34629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551859"/>
          <a:ext cx="8215370" cy="36421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353820" rIns="637604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Budowa chodnika we wsi Gnojna</a:t>
          </a:r>
          <a:endParaRPr lang="pl-PL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Przebudowa chodnika we wsi Lipowa</a:t>
          </a:r>
          <a:endParaRPr lang="pl-PL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Przebudowa chodnika we wsi Kolnica</a:t>
          </a:r>
          <a: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planowana realizacja w 2017 r. </a:t>
          </a:r>
          <a:endParaRPr lang="pl-PL" sz="2800" kern="1200" dirty="0"/>
        </a:p>
      </dsp:txBody>
      <dsp:txXfrm>
        <a:off x="0" y="1551859"/>
        <a:ext cx="8215370" cy="3642158"/>
      </dsp:txXfrm>
    </dsp:sp>
    <dsp:sp modelId="{D2E463BA-7E87-4D11-91F4-654B32265462}">
      <dsp:nvSpPr>
        <dsp:cNvPr id="0" name=""/>
        <dsp:cNvSpPr/>
      </dsp:nvSpPr>
      <dsp:spPr>
        <a:xfrm>
          <a:off x="410768" y="592459"/>
          <a:ext cx="5750759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Planowane do realizacji wspólnie z innymi samorządami</a:t>
          </a:r>
          <a:endParaRPr lang="pl-PL" sz="2800" kern="1200" dirty="0"/>
        </a:p>
      </dsp:txBody>
      <dsp:txXfrm>
        <a:off x="504436" y="686127"/>
        <a:ext cx="5563423" cy="1731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6A0E83-2018-4E87-8426-6457E0C22D8E}">
      <dsp:nvSpPr>
        <dsp:cNvPr id="0" name=""/>
        <dsp:cNvSpPr/>
      </dsp:nvSpPr>
      <dsp:spPr>
        <a:xfrm>
          <a:off x="0" y="217504"/>
          <a:ext cx="8429684" cy="3829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4237" tIns="1166368" rIns="654237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 jednostki samorządu terytorialnego jest rocznym planem dochodów i wydatków oraz przychodów i rozchodów tej jednostki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Budżet jednostki samorządu terytorialnego jest uchwalany na rok budżetowy</a:t>
          </a:r>
          <a:endParaRPr lang="pl-PL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 Rokiem budżetowym jest rok kalendarzowy</a:t>
          </a:r>
          <a:endParaRPr lang="pl-PL" sz="2000" kern="1200" dirty="0"/>
        </a:p>
      </dsp:txBody>
      <dsp:txXfrm>
        <a:off x="0" y="217504"/>
        <a:ext cx="8429684" cy="3829546"/>
      </dsp:txXfrm>
    </dsp:sp>
    <dsp:sp modelId="{6E5A3F08-975B-41C6-AB5C-736D57F25750}">
      <dsp:nvSpPr>
        <dsp:cNvPr id="0" name=""/>
        <dsp:cNvSpPr/>
      </dsp:nvSpPr>
      <dsp:spPr>
        <a:xfrm>
          <a:off x="141677" y="0"/>
          <a:ext cx="5900778" cy="10271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035" tIns="0" rIns="223035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BUDŻET JEDNOSTKI SAMORZĄDU TERYTORIALNEGO</a:t>
          </a:r>
          <a:endParaRPr lang="pl-PL" sz="2600" kern="1200" dirty="0"/>
        </a:p>
      </dsp:txBody>
      <dsp:txXfrm>
        <a:off x="191817" y="50140"/>
        <a:ext cx="5800498" cy="92683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993996"/>
          <a:ext cx="8215370" cy="27885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353820" rIns="63760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Kolnicy</a:t>
          </a:r>
          <a:endParaRPr lang="pl-P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Lipowej - </a:t>
          </a:r>
          <a:r>
            <a:rPr lang="pl-PL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dokumentacja</a:t>
          </a:r>
          <a:endParaRPr lang="pl-PL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Budowa sali gimnastycznej przy szkole w Kopicach- </a:t>
          </a:r>
          <a:r>
            <a:rPr lang="pl-PL" sz="16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dokumentacja</a:t>
          </a:r>
          <a:endParaRPr lang="pl-PL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Budowa boiska do piłki nożnej w Starowicach Dolnych</a:t>
          </a:r>
          <a:endParaRPr lang="pl-PL" sz="1600" b="0" kern="1200" dirty="0"/>
        </a:p>
      </dsp:txBody>
      <dsp:txXfrm>
        <a:off x="0" y="1993996"/>
        <a:ext cx="8215370" cy="2788527"/>
      </dsp:txXfrm>
    </dsp:sp>
    <dsp:sp modelId="{D2E463BA-7E87-4D11-91F4-654B32265462}">
      <dsp:nvSpPr>
        <dsp:cNvPr id="0" name=""/>
        <dsp:cNvSpPr/>
      </dsp:nvSpPr>
      <dsp:spPr>
        <a:xfrm>
          <a:off x="1335079" y="962613"/>
          <a:ext cx="5750759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Planowane do realizacji </a:t>
          </a:r>
          <a:endParaRPr lang="pl-PL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w zakresie </a:t>
          </a:r>
          <a:r>
            <a:rPr lang="pl-PL" sz="2800" kern="1200" dirty="0" smtClean="0"/>
            <a:t>bazy sportowej</a:t>
          </a:r>
          <a:endParaRPr lang="pl-PL" sz="2800" kern="1200" dirty="0"/>
        </a:p>
      </dsp:txBody>
      <dsp:txXfrm>
        <a:off x="1428747" y="1056281"/>
        <a:ext cx="5563423" cy="173146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400239"/>
          <a:ext cx="8215370" cy="535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520700" rIns="637604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Budowa kanalizacji sanitarnej grawitacyjnej i tłocznej w Gminie Grodków – etap II – Kopice i Kopice Leśnica – część I o wartości 4.100.000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zł, z okresem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realizacji 2017-2018, z możliwością pozyskania dofinansowania w kwocie 2.000.000 zł,</a:t>
          </a:r>
          <a:endParaRPr lang="pl-PL" sz="1600" kern="1200" dirty="0">
            <a:latin typeface="+mn-lt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Budowa dróg lokalnych w Tarnowie Grodkowskim o wartości 2.600.000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zł, z okresem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realizacji 2017, z możliwością pozyskania dofinansowania w kwocie 1.208.970 zł,</a:t>
          </a:r>
          <a:endParaRPr lang="pl-PL" sz="1600" kern="1200" dirty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Wdrażanie strategii niskoemisyjnych w Subregionie Południowym na terenie Gminy Grodków i Gminy Paczków o wartości 11.500.000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zł    z okresem realizacji 2017-2018, z możliwością pozyskania dofinansowania w kwocie 8.000.000 zł,</a:t>
          </a:r>
          <a:endParaRPr lang="pl-PL" sz="1600" kern="1200" dirty="0" smtClean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Budowa Sali spotkań we wsi Więcmierzyce o wartości 656.591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zł,      z okresem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realizacji 2017, z możliwością pozyskania dofinansowania w kwocie 407.232 zł,</a:t>
          </a:r>
          <a:endParaRPr lang="pl-PL" sz="1600" kern="1200" dirty="0" smtClean="0">
            <a:latin typeface="+mn-lt"/>
            <a:cs typeface="Arial" panose="020B0604020202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Przebudowa świetlicy wiejskiej w Goli Grodkowskiej o wartości 344.047 zł ,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 okresem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realizacji 2017, z możliwością pozyskania dofinansowania w kwocie 284.750 zł,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Rewitalizacja Ratusza w Grodkowie o wartości 4.661.100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zł,                 z okresem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realizacji 2017-2018, z możliwością pozyskania dofinansowania w kwocie 3.864.410 zł.</a:t>
          </a:r>
        </a:p>
      </dsp:txBody>
      <dsp:txXfrm>
        <a:off x="0" y="400239"/>
        <a:ext cx="8215370" cy="5355000"/>
      </dsp:txXfrm>
    </dsp:sp>
    <dsp:sp modelId="{D2E463BA-7E87-4D11-91F4-654B32265462}">
      <dsp:nvSpPr>
        <dsp:cNvPr id="0" name=""/>
        <dsp:cNvSpPr/>
      </dsp:nvSpPr>
      <dsp:spPr>
        <a:xfrm>
          <a:off x="410768" y="31239"/>
          <a:ext cx="5750759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/>
            <a:t>Planowane do realizacji w ramach Programów  UE</a:t>
          </a:r>
          <a:endParaRPr lang="pl-PL" sz="1600" kern="1200" dirty="0"/>
        </a:p>
      </dsp:txBody>
      <dsp:txXfrm>
        <a:off x="446794" y="67265"/>
        <a:ext cx="5678707" cy="66594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1590759"/>
          <a:ext cx="8215370" cy="340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124712" rIns="637604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 budżecie Gminy Grodków na 2017 rok wyodrębniono środki funduszu sołeckiego dla 35 sołectw na łączną kwotę 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u="sng" kern="1200" dirty="0" smtClean="0">
              <a:latin typeface="+mn-lt"/>
              <a:cs typeface="Arial" panose="020B0604020202020204" pitchFamily="34" charset="0"/>
            </a:rPr>
            <a:t>498.385,50 zł</a:t>
          </a:r>
          <a:endParaRPr lang="pl-PL" sz="1600" u="sng" kern="1200" dirty="0">
            <a:latin typeface="+mn-lt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1600" b="1" kern="1200" dirty="0" smtClean="0">
            <a:latin typeface="+mn-lt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 tym: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/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wydatki bieżące na kwotę 		251.176,83 zł     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(72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zadania)</a:t>
          </a:r>
          <a:br>
            <a:rPr lang="pl-PL" sz="1600" b="1" kern="1200" dirty="0" smtClean="0">
              <a:latin typeface="+mn-lt"/>
              <a:cs typeface="Arial" panose="020B0604020202020204" pitchFamily="34" charset="0"/>
            </a:rPr>
          </a:b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wydatki majątkowe na kwotę        247.208,67 zł      </a:t>
          </a:r>
          <a:r>
            <a:rPr lang="pl-PL" sz="1600" b="1" kern="1200" dirty="0" smtClean="0">
              <a:latin typeface="+mn-lt"/>
              <a:cs typeface="Arial" panose="020B0604020202020204" pitchFamily="34" charset="0"/>
            </a:rPr>
            <a:t>(20 zadań)</a:t>
          </a:r>
          <a:endParaRPr lang="pl-PL" sz="1600" b="1" kern="1200" dirty="0" smtClean="0">
            <a:latin typeface="+mn-lt"/>
            <a:cs typeface="Arial" panose="020B0604020202020204" pitchFamily="34" charset="0"/>
          </a:endParaRPr>
        </a:p>
      </dsp:txBody>
      <dsp:txXfrm>
        <a:off x="0" y="1590759"/>
        <a:ext cx="8215370" cy="3402000"/>
      </dsp:txXfrm>
    </dsp:sp>
    <dsp:sp modelId="{D2E463BA-7E87-4D11-91F4-654B32265462}">
      <dsp:nvSpPr>
        <dsp:cNvPr id="0" name=""/>
        <dsp:cNvSpPr/>
      </dsp:nvSpPr>
      <dsp:spPr>
        <a:xfrm>
          <a:off x="410768" y="793719"/>
          <a:ext cx="5750759" cy="1594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400" kern="1200" dirty="0" smtClean="0"/>
            <a:t>Fundusz sołecki</a:t>
          </a:r>
          <a:endParaRPr lang="pl-PL" sz="5400" kern="1200" dirty="0"/>
        </a:p>
      </dsp:txBody>
      <dsp:txXfrm>
        <a:off x="488585" y="871536"/>
        <a:ext cx="5595125" cy="143844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408191"/>
          <a:ext cx="8215370" cy="5370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145540" rIns="637604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OGÓŁEM                              68.892.560,00 zł, w tym :</a:t>
          </a:r>
          <a:endParaRPr lang="pl-PL" sz="2000" kern="1200" dirty="0">
            <a:latin typeface="+mn-lt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bieżące          67.492.366,00 zł, tj. 97,98 %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Dochody majątkowe      1.400.194,00 zł, tj.   2,02 %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OGÓŁEM                                  76.853.245,67 zł, w tym :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bieżące            63.445.193,00 zł, tj. 82,55%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Wydatki majątkowe      13.408.052,67 zł, tj. 17,45%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1" kern="1200" dirty="0" smtClean="0">
              <a:latin typeface="+mn-lt"/>
              <a:cs typeface="Arial" panose="020B0604020202020204" pitchFamily="34" charset="0"/>
            </a:rPr>
            <a:t>Deficyt                                                       7.960.685,67 zł, w 76% pokryty planowanymi środkami gminy.</a:t>
          </a:r>
          <a:endParaRPr lang="pl-PL" sz="2000" b="1" kern="1200" dirty="0">
            <a:latin typeface="+mn-lt"/>
            <a:cs typeface="Arial" panose="020B0604020202020204" pitchFamily="34" charset="0"/>
          </a:endParaRPr>
        </a:p>
      </dsp:txBody>
      <dsp:txXfrm>
        <a:off x="0" y="408191"/>
        <a:ext cx="8215370" cy="5370750"/>
      </dsp:txXfrm>
    </dsp:sp>
    <dsp:sp modelId="{D2E463BA-7E87-4D11-91F4-654B32265462}">
      <dsp:nvSpPr>
        <dsp:cNvPr id="0" name=""/>
        <dsp:cNvSpPr/>
      </dsp:nvSpPr>
      <dsp:spPr>
        <a:xfrm>
          <a:off x="1232026" y="0"/>
          <a:ext cx="5750759" cy="12124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500" kern="1200" dirty="0" smtClean="0"/>
            <a:t>Bilans</a:t>
          </a:r>
          <a:endParaRPr lang="pl-PL" sz="5500" kern="1200" dirty="0"/>
        </a:p>
      </dsp:txBody>
      <dsp:txXfrm>
        <a:off x="1291213" y="59187"/>
        <a:ext cx="5632385" cy="1094081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040AE-BD13-45D4-ACBF-6DBE5F052451}">
      <dsp:nvSpPr>
        <dsp:cNvPr id="0" name=""/>
        <dsp:cNvSpPr/>
      </dsp:nvSpPr>
      <dsp:spPr>
        <a:xfrm>
          <a:off x="0" y="645623"/>
          <a:ext cx="8215370" cy="4925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604" tIns="1228852" rIns="637604" bIns="284480" numCol="1" spcCol="1270" anchor="t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4000" b="1" kern="1200" dirty="0" smtClean="0">
              <a:latin typeface="+mn-lt"/>
            </a:rPr>
            <a:t>Na koniec 2016 roku faktyczne zobowiązania Gminy wynoszą 700.000 zł, czyli 1,02% dochodów gminy i w całości zostaną spłacone w 2017 r.</a:t>
          </a:r>
          <a:endParaRPr lang="pl-PL" sz="4000" b="1" kern="1200" dirty="0">
            <a:latin typeface="+mn-lt"/>
          </a:endParaRPr>
        </a:p>
      </dsp:txBody>
      <dsp:txXfrm>
        <a:off x="0" y="645623"/>
        <a:ext cx="8215370" cy="4925025"/>
      </dsp:txXfrm>
    </dsp:sp>
    <dsp:sp modelId="{D2E463BA-7E87-4D11-91F4-654B32265462}">
      <dsp:nvSpPr>
        <dsp:cNvPr id="0" name=""/>
        <dsp:cNvSpPr/>
      </dsp:nvSpPr>
      <dsp:spPr>
        <a:xfrm>
          <a:off x="1232026" y="156559"/>
          <a:ext cx="5750759" cy="13006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900" kern="1200" dirty="0" smtClean="0"/>
            <a:t>Zobowiązania</a:t>
          </a:r>
          <a:endParaRPr lang="pl-PL" sz="5900" kern="1200" dirty="0"/>
        </a:p>
      </dsp:txBody>
      <dsp:txXfrm>
        <a:off x="1295518" y="220051"/>
        <a:ext cx="5623775" cy="117365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92C84-CBE2-4E2F-8341-0D234FD7B16C}">
      <dsp:nvSpPr>
        <dsp:cNvPr id="0" name=""/>
        <dsp:cNvSpPr/>
      </dsp:nvSpPr>
      <dsp:spPr>
        <a:xfrm>
          <a:off x="3412" y="4390"/>
          <a:ext cx="8494297" cy="23362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5300" kern="1200" dirty="0" smtClean="0"/>
            <a:t>Podsumowanie</a:t>
          </a:r>
        </a:p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300" kern="1200" dirty="0"/>
        </a:p>
      </dsp:txBody>
      <dsp:txXfrm>
        <a:off x="71840" y="72818"/>
        <a:ext cx="8357441" cy="2199436"/>
      </dsp:txXfrm>
    </dsp:sp>
    <dsp:sp modelId="{814087F0-6BCF-4BC5-A54C-87F3C44235CC}">
      <dsp:nvSpPr>
        <dsp:cNvPr id="0" name=""/>
        <dsp:cNvSpPr/>
      </dsp:nvSpPr>
      <dsp:spPr>
        <a:xfrm>
          <a:off x="3412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 dochodach bieżących znalazły zabezpieczenie wszystkie wydatki bieżące</a:t>
          </a:r>
          <a:endParaRPr lang="pl-PL" sz="1400" b="0" kern="1200" dirty="0">
            <a:latin typeface="+mn-lt"/>
          </a:endParaRPr>
        </a:p>
      </dsp:txBody>
      <dsp:txXfrm>
        <a:off x="50037" y="2653698"/>
        <a:ext cx="1498634" cy="3224640"/>
      </dsp:txXfrm>
    </dsp:sp>
    <dsp:sp modelId="{DAAEC54B-7926-4818-AB7D-9E86FC92CC11}">
      <dsp:nvSpPr>
        <dsp:cNvPr id="0" name=""/>
        <dsp:cNvSpPr/>
      </dsp:nvSpPr>
      <dsp:spPr>
        <a:xfrm>
          <a:off x="1729015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Nadwyżka operacyjna w kwocie 4.047.173 zł zabezpiecza wkład własny gminy w zadaniach inwestycyjnych</a:t>
          </a:r>
          <a:endParaRPr lang="pl-PL" sz="1400" b="0" kern="1200" dirty="0">
            <a:latin typeface="+mn-lt"/>
          </a:endParaRPr>
        </a:p>
      </dsp:txBody>
      <dsp:txXfrm>
        <a:off x="1775640" y="2653698"/>
        <a:ext cx="1498634" cy="3224640"/>
      </dsp:txXfrm>
    </dsp:sp>
    <dsp:sp modelId="{B6CB7ED6-2F84-47CA-9126-6AB8B11A8CF4}">
      <dsp:nvSpPr>
        <dsp:cNvPr id="0" name=""/>
        <dsp:cNvSpPr/>
      </dsp:nvSpPr>
      <dsp:spPr>
        <a:xfrm>
          <a:off x="3454618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Wskaźnik planowanej łącznej kwoty zobowiązań wynosi 3,98 % w tym: faktycznych zobowiązań </a:t>
          </a:r>
          <a:r>
            <a:rPr lang="pl-PL" sz="1400" b="1" kern="1200" dirty="0" smtClean="0">
              <a:latin typeface="+mn-lt"/>
              <a:cs typeface="Arial" panose="020B0604020202020204" pitchFamily="34" charset="0"/>
            </a:rPr>
            <a:t>1,02%, </a:t>
          </a: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natomiast potencjalnych zobowiązań z tytułu udzielonych poręczeń 2,96%</a:t>
          </a:r>
          <a:endParaRPr lang="pl-PL" sz="1400" b="0" kern="1200" dirty="0">
            <a:latin typeface="+mn-lt"/>
          </a:endParaRPr>
        </a:p>
      </dsp:txBody>
      <dsp:txXfrm>
        <a:off x="3501243" y="2653698"/>
        <a:ext cx="1498634" cy="3224640"/>
      </dsp:txXfrm>
    </dsp:sp>
    <dsp:sp modelId="{CC0E1DC9-A474-4853-9805-73F183DE6C57}">
      <dsp:nvSpPr>
        <dsp:cNvPr id="0" name=""/>
        <dsp:cNvSpPr/>
      </dsp:nvSpPr>
      <dsp:spPr>
        <a:xfrm>
          <a:off x="5180221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Wskaźnik obsługi zadłużenia liczony metodą wg nowej ustawy kształtuje się na bezpiecznym poziomie tj. nie przekracza indywidualnego wskaźnika zadłużenia</a:t>
          </a:r>
          <a:endParaRPr lang="pl-PL" sz="1400" b="0" kern="1200" dirty="0">
            <a:latin typeface="+mn-lt"/>
          </a:endParaRPr>
        </a:p>
      </dsp:txBody>
      <dsp:txXfrm>
        <a:off x="5226846" y="2653698"/>
        <a:ext cx="1498634" cy="3224640"/>
      </dsp:txXfrm>
    </dsp:sp>
    <dsp:sp modelId="{A38ACE2A-34B4-4FD5-92CF-59155098A63C}">
      <dsp:nvSpPr>
        <dsp:cNvPr id="0" name=""/>
        <dsp:cNvSpPr/>
      </dsp:nvSpPr>
      <dsp:spPr>
        <a:xfrm>
          <a:off x="6905825" y="2607073"/>
          <a:ext cx="1591884" cy="3317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0" kern="1200" dirty="0" smtClean="0">
              <a:latin typeface="+mn-lt"/>
              <a:cs typeface="Arial" panose="020B0604020202020204" pitchFamily="34" charset="0"/>
            </a:rPr>
            <a:t>Wysoki wskaźnik finansowania inwestycji dochodami własnymi            i bezzwrotnymi środkami zewnętrznymi 85,83 %</a:t>
          </a:r>
          <a:endParaRPr lang="pl-PL" sz="1400" b="0" kern="1200" dirty="0">
            <a:latin typeface="+mn-lt"/>
          </a:endParaRPr>
        </a:p>
      </dsp:txBody>
      <dsp:txXfrm>
        <a:off x="6952450" y="2653698"/>
        <a:ext cx="1498634" cy="3224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BFCA3-FE08-4A0E-B3E4-E3634304BFC6}">
      <dsp:nvSpPr>
        <dsp:cNvPr id="0" name=""/>
        <dsp:cNvSpPr/>
      </dsp:nvSpPr>
      <dsp:spPr>
        <a:xfrm>
          <a:off x="0" y="642608"/>
          <a:ext cx="8501122" cy="47911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812292" rIns="659782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Przyjęcie dochodów na poziomie realnym do uzyskania z uwzględnieniem podjętych uchwał w sprawie podatków.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Wzmocnienie skuteczności kontroli podatkowej oraz kontroli powszechnego opodatkowania.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Zwiększenie efektywności wykorzystania majątku będącego w zasobie gminy.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Przeznaczenie dochodów ze sprzedaży majątku wyłącznie na inwestycje.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Planowanie wydatków bieżących na poziomie nie przekraczającym limitu wyznaczonego przez wysokość dochodów bieżących pomniejszonych o spłatę zobowiązań przypadających na dany rok budżetowy.</a:t>
          </a:r>
          <a:endParaRPr lang="pl-PL" sz="1200" b="0" kern="1200" dirty="0"/>
        </a:p>
      </dsp:txBody>
      <dsp:txXfrm>
        <a:off x="0" y="642608"/>
        <a:ext cx="8501122" cy="4791149"/>
      </dsp:txXfrm>
    </dsp:sp>
    <dsp:sp modelId="{89F65666-B78E-42EA-837F-37C4B9041773}">
      <dsp:nvSpPr>
        <dsp:cNvPr id="0" name=""/>
        <dsp:cNvSpPr/>
      </dsp:nvSpPr>
      <dsp:spPr>
        <a:xfrm>
          <a:off x="142878" y="52761"/>
          <a:ext cx="5950785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2017 – założenia</a:t>
          </a:r>
          <a:endParaRPr lang="pl-PL" sz="2600" kern="1200" dirty="0"/>
        </a:p>
      </dsp:txBody>
      <dsp:txXfrm>
        <a:off x="199079" y="108962"/>
        <a:ext cx="5838383" cy="1038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BF154-1D19-4943-89F4-066266A35D83}">
      <dsp:nvSpPr>
        <dsp:cNvPr id="0" name=""/>
        <dsp:cNvSpPr/>
      </dsp:nvSpPr>
      <dsp:spPr>
        <a:xfrm>
          <a:off x="0" y="1038704"/>
          <a:ext cx="8501122" cy="41000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163458" rIns="659782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Wypracowanie maksymalnie wysokiej dodatniej różnicy pomiędzy dochodami bieżącymi a wydatkami bieżącymi.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Konsekwentne realizowanie zasady oszczędności- pozyskiwanie najlepszych efektów z danych nakładów.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Zabezpieczenie kwot na spłatę i obsługę długu oraz udzielonych poręczeń i gwarancji.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Utrzymanie wskaźników operacyjnych na bezpiecznym poziomie.</a:t>
          </a:r>
          <a:endParaRPr lang="pl-PL" sz="2000" b="0" kern="1200" dirty="0">
            <a:latin typeface="+mn-lt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b="0" kern="1200" dirty="0" smtClean="0">
              <a:latin typeface="+mn-lt"/>
              <a:cs typeface="Arial" pitchFamily="34" charset="0"/>
            </a:rPr>
            <a:t>Zapewnienie wkładu własnego do projektów wykorzystujących zewnętrzne źródła finansowania.</a:t>
          </a:r>
          <a:endParaRPr lang="pl-PL" sz="2000" b="0" kern="1200" dirty="0">
            <a:latin typeface="+mn-lt"/>
          </a:endParaRPr>
        </a:p>
      </dsp:txBody>
      <dsp:txXfrm>
        <a:off x="0" y="1038704"/>
        <a:ext cx="8501122" cy="4100097"/>
      </dsp:txXfrm>
    </dsp:sp>
    <dsp:sp modelId="{4363026C-5621-4E32-BF9C-D970041334EB}">
      <dsp:nvSpPr>
        <dsp:cNvPr id="0" name=""/>
        <dsp:cNvSpPr/>
      </dsp:nvSpPr>
      <dsp:spPr>
        <a:xfrm>
          <a:off x="142874" y="356971"/>
          <a:ext cx="5944974" cy="1104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PROJEKT BUDŻETU NA ROK 2017 – założenia </a:t>
          </a:r>
          <a:endParaRPr lang="pl-PL" sz="2600" kern="1200" dirty="0"/>
        </a:p>
      </dsp:txBody>
      <dsp:txXfrm>
        <a:off x="196796" y="410893"/>
        <a:ext cx="5837130" cy="9967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56E18-22C4-4761-8EAC-F0AB8A8ED10D}">
      <dsp:nvSpPr>
        <dsp:cNvPr id="0" name=""/>
        <dsp:cNvSpPr/>
      </dsp:nvSpPr>
      <dsp:spPr>
        <a:xfrm>
          <a:off x="0" y="0"/>
          <a:ext cx="8429684" cy="4064000"/>
        </a:xfrm>
        <a:prstGeom prst="roundRect">
          <a:avLst>
            <a:gd name="adj" fmla="val 10000"/>
          </a:avLst>
        </a:prstGeom>
        <a:solidFill>
          <a:schemeClr val="accent1"/>
        </a:solidFill>
        <a:ln w="15875" cap="rnd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>
              <a:solidFill>
                <a:schemeClr val="bg1"/>
              </a:solidFill>
            </a:rPr>
            <a:t>Budżet Gminy tworzą :</a:t>
          </a:r>
          <a:endParaRPr lang="pl-PL" sz="2600" b="1" kern="1200" dirty="0">
            <a:solidFill>
              <a:schemeClr val="bg1"/>
            </a:solidFill>
          </a:endParaRPr>
        </a:p>
      </dsp:txBody>
      <dsp:txXfrm>
        <a:off x="0" y="0"/>
        <a:ext cx="8429684" cy="1219200"/>
      </dsp:txXfrm>
    </dsp:sp>
    <dsp:sp modelId="{CBA75EFF-8FD7-4CA8-A049-2F7A32BEFAEA}">
      <dsp:nvSpPr>
        <dsp:cNvPr id="0" name=""/>
        <dsp:cNvSpPr/>
      </dsp:nvSpPr>
      <dsp:spPr>
        <a:xfrm>
          <a:off x="842968" y="1219968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dochody</a:t>
          </a:r>
          <a:endParaRPr lang="pl-PL" sz="2000" kern="1200" dirty="0"/>
        </a:p>
      </dsp:txBody>
      <dsp:txXfrm>
        <a:off x="856738" y="1233738"/>
        <a:ext cx="6716207" cy="442608"/>
      </dsp:txXfrm>
    </dsp:sp>
    <dsp:sp modelId="{9B252CEC-0B55-410F-9E69-F890EF7EFBDD}">
      <dsp:nvSpPr>
        <dsp:cNvPr id="0" name=""/>
        <dsp:cNvSpPr/>
      </dsp:nvSpPr>
      <dsp:spPr>
        <a:xfrm>
          <a:off x="842968" y="1762447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wydatki</a:t>
          </a:r>
          <a:endParaRPr lang="pl-PL" sz="2000" kern="1200" dirty="0"/>
        </a:p>
      </dsp:txBody>
      <dsp:txXfrm>
        <a:off x="856738" y="1776217"/>
        <a:ext cx="6716207" cy="442608"/>
      </dsp:txXfrm>
    </dsp:sp>
    <dsp:sp modelId="{8F83001E-D156-4A84-B059-B39F873C1AC4}">
      <dsp:nvSpPr>
        <dsp:cNvPr id="0" name=""/>
        <dsp:cNvSpPr/>
      </dsp:nvSpPr>
      <dsp:spPr>
        <a:xfrm>
          <a:off x="842968" y="2304925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wynik (deficyt lub nadwyżka)</a:t>
          </a:r>
          <a:endParaRPr lang="pl-PL" sz="2000" kern="1200" dirty="0"/>
        </a:p>
      </dsp:txBody>
      <dsp:txXfrm>
        <a:off x="856738" y="2318695"/>
        <a:ext cx="6716207" cy="442608"/>
      </dsp:txXfrm>
    </dsp:sp>
    <dsp:sp modelId="{0E430762-747F-444F-9C71-F04F6192A283}">
      <dsp:nvSpPr>
        <dsp:cNvPr id="0" name=""/>
        <dsp:cNvSpPr/>
      </dsp:nvSpPr>
      <dsp:spPr>
        <a:xfrm>
          <a:off x="842968" y="2847404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przychody</a:t>
          </a:r>
          <a:endParaRPr lang="pl-PL" sz="2000" kern="1200" dirty="0"/>
        </a:p>
      </dsp:txBody>
      <dsp:txXfrm>
        <a:off x="856738" y="2861174"/>
        <a:ext cx="6716207" cy="442608"/>
      </dsp:txXfrm>
    </dsp:sp>
    <dsp:sp modelId="{C74889E3-2591-413E-93F4-FBDC3005D656}">
      <dsp:nvSpPr>
        <dsp:cNvPr id="0" name=""/>
        <dsp:cNvSpPr/>
      </dsp:nvSpPr>
      <dsp:spPr>
        <a:xfrm>
          <a:off x="842968" y="3389883"/>
          <a:ext cx="6743747" cy="470148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rozchody</a:t>
          </a:r>
          <a:endParaRPr lang="pl-PL" sz="2000" kern="1200" dirty="0"/>
        </a:p>
      </dsp:txBody>
      <dsp:txXfrm>
        <a:off x="856738" y="3403653"/>
        <a:ext cx="6716207" cy="4426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A85FCE-238A-4239-A1AC-F91BF39D85F4}">
      <dsp:nvSpPr>
        <dsp:cNvPr id="0" name=""/>
        <dsp:cNvSpPr/>
      </dsp:nvSpPr>
      <dsp:spPr>
        <a:xfrm>
          <a:off x="1785952" y="0"/>
          <a:ext cx="4683386" cy="26831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Zgodnie z ustawą </a:t>
          </a:r>
          <a:br>
            <a:rPr lang="pl-PL" sz="2600" kern="1200" dirty="0" smtClean="0"/>
          </a:br>
          <a:r>
            <a:rPr lang="pl-PL" sz="2600" kern="1200" dirty="0" smtClean="0"/>
            <a:t>o finansach publicznych dochody budżetu gminy dzielą się na : </a:t>
          </a:r>
          <a:endParaRPr lang="pl-PL" sz="2600" kern="1200" dirty="0"/>
        </a:p>
      </dsp:txBody>
      <dsp:txXfrm>
        <a:off x="2471818" y="392941"/>
        <a:ext cx="3311654" cy="1897284"/>
      </dsp:txXfrm>
    </dsp:sp>
    <dsp:sp modelId="{D5E5E168-23CA-4B42-B55E-B245C489CE9E}">
      <dsp:nvSpPr>
        <dsp:cNvPr id="0" name=""/>
        <dsp:cNvSpPr/>
      </dsp:nvSpPr>
      <dsp:spPr>
        <a:xfrm rot="18794513">
          <a:off x="2001834" y="2547216"/>
          <a:ext cx="851574" cy="76470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EFE9F-A19A-47F9-A53F-0846ABBEDD96}">
      <dsp:nvSpPr>
        <dsp:cNvPr id="0" name=""/>
        <dsp:cNvSpPr/>
      </dsp:nvSpPr>
      <dsp:spPr>
        <a:xfrm>
          <a:off x="0" y="3390081"/>
          <a:ext cx="2549008" cy="2039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/>
            <a:t>Dochody bieżące</a:t>
          </a:r>
          <a:endParaRPr lang="pl-PL" sz="2600" b="1" kern="1200" dirty="0"/>
        </a:p>
      </dsp:txBody>
      <dsp:txXfrm>
        <a:off x="59726" y="3449807"/>
        <a:ext cx="2429556" cy="1919754"/>
      </dsp:txXfrm>
    </dsp:sp>
    <dsp:sp modelId="{23070296-F6F4-4AA0-B460-A5BECB6DF246}">
      <dsp:nvSpPr>
        <dsp:cNvPr id="0" name=""/>
        <dsp:cNvSpPr/>
      </dsp:nvSpPr>
      <dsp:spPr>
        <a:xfrm rot="13514853">
          <a:off x="5497969" y="2559645"/>
          <a:ext cx="888114" cy="76470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17CB0-ED43-4FD2-BA56-EFCEEF5B325C}">
      <dsp:nvSpPr>
        <dsp:cNvPr id="0" name=""/>
        <dsp:cNvSpPr/>
      </dsp:nvSpPr>
      <dsp:spPr>
        <a:xfrm>
          <a:off x="5929340" y="3390081"/>
          <a:ext cx="2549008" cy="2039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b="1" kern="1200" dirty="0" smtClean="0"/>
            <a:t>Dochody majątkowe</a:t>
          </a:r>
          <a:endParaRPr lang="pl-PL" sz="2600" b="1" kern="1200" dirty="0"/>
        </a:p>
      </dsp:txBody>
      <dsp:txXfrm>
        <a:off x="5989066" y="3449807"/>
        <a:ext cx="2429556" cy="19197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0B0-98EF-41BD-8ABE-18E0DBB73B00}">
      <dsp:nvSpPr>
        <dsp:cNvPr id="0" name=""/>
        <dsp:cNvSpPr/>
      </dsp:nvSpPr>
      <dsp:spPr>
        <a:xfrm>
          <a:off x="205989" y="642939"/>
          <a:ext cx="3370476" cy="4286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+mn-lt"/>
              <a:cs typeface="Arial" pitchFamily="34" charset="0"/>
            </a:rPr>
            <a:t>Dochody w budżecie prezentowane są             w podziale na działy             i źródła dochodów,        w tym w szczególności dotacji i środków na finansowanie wydatków na realizację zadań finansowanych                 z udziałem środków pochodzących                 z budżetu Unii Europejskiej.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b="0" kern="1200" dirty="0" smtClean="0">
              <a:latin typeface="+mn-lt"/>
              <a:cs typeface="Arial" pitchFamily="34" charset="0"/>
            </a:rPr>
            <a:t>Wg struktury dochody dzieli się na :</a:t>
          </a:r>
          <a:endParaRPr lang="pl-PL" sz="2000" b="0" kern="1200" dirty="0">
            <a:latin typeface="+mn-lt"/>
          </a:endParaRPr>
        </a:p>
      </dsp:txBody>
      <dsp:txXfrm>
        <a:off x="304707" y="741657"/>
        <a:ext cx="3173040" cy="4088849"/>
      </dsp:txXfrm>
    </dsp:sp>
    <dsp:sp modelId="{6361E494-D35D-4D24-8134-F4DC3B2B2377}">
      <dsp:nvSpPr>
        <dsp:cNvPr id="0" name=""/>
        <dsp:cNvSpPr/>
      </dsp:nvSpPr>
      <dsp:spPr>
        <a:xfrm rot="18289469">
          <a:off x="3070142" y="1789850"/>
          <a:ext cx="2360837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360837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4191540" y="1758049"/>
        <a:ext cx="118041" cy="118041"/>
      </dsp:txXfrm>
    </dsp:sp>
    <dsp:sp modelId="{B8581DDF-63EB-4081-81B7-28B21A5C7AA9}">
      <dsp:nvSpPr>
        <dsp:cNvPr id="0" name=""/>
        <dsp:cNvSpPr/>
      </dsp:nvSpPr>
      <dsp:spPr>
        <a:xfrm>
          <a:off x="4924656" y="5438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Dochody własne</a:t>
          </a:r>
          <a:endParaRPr lang="pl-PL" sz="3200" b="1" kern="1200" dirty="0"/>
        </a:p>
      </dsp:txBody>
      <dsp:txXfrm>
        <a:off x="4974015" y="54797"/>
        <a:ext cx="3271758" cy="1586520"/>
      </dsp:txXfrm>
    </dsp:sp>
    <dsp:sp modelId="{30F8790B-83A3-46DF-8332-6B490A5ED8A1}">
      <dsp:nvSpPr>
        <dsp:cNvPr id="0" name=""/>
        <dsp:cNvSpPr/>
      </dsp:nvSpPr>
      <dsp:spPr>
        <a:xfrm>
          <a:off x="3576465" y="2758862"/>
          <a:ext cx="1348190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48190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216856" y="2752377"/>
        <a:ext cx="67409" cy="67409"/>
      </dsp:txXfrm>
    </dsp:sp>
    <dsp:sp modelId="{79503CB6-E606-4884-A75E-920B8363AE6F}">
      <dsp:nvSpPr>
        <dsp:cNvPr id="0" name=""/>
        <dsp:cNvSpPr/>
      </dsp:nvSpPr>
      <dsp:spPr>
        <a:xfrm>
          <a:off x="4924656" y="1943462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Subwencje</a:t>
          </a:r>
          <a:endParaRPr lang="pl-PL" sz="4700" b="1" kern="1200" dirty="0"/>
        </a:p>
      </dsp:txBody>
      <dsp:txXfrm>
        <a:off x="4974015" y="1992821"/>
        <a:ext cx="3271758" cy="1586520"/>
      </dsp:txXfrm>
    </dsp:sp>
    <dsp:sp modelId="{38063E34-72FA-4A3B-9207-2391C4979053}">
      <dsp:nvSpPr>
        <dsp:cNvPr id="0" name=""/>
        <dsp:cNvSpPr/>
      </dsp:nvSpPr>
      <dsp:spPr>
        <a:xfrm rot="3310531">
          <a:off x="3070142" y="3727874"/>
          <a:ext cx="2360837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360837" y="2721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800" kern="1200"/>
        </a:p>
      </dsp:txBody>
      <dsp:txXfrm>
        <a:off x="4191540" y="3696073"/>
        <a:ext cx="118041" cy="118041"/>
      </dsp:txXfrm>
    </dsp:sp>
    <dsp:sp modelId="{09D21BDE-B40B-45CC-AE68-EB4BC8F05186}">
      <dsp:nvSpPr>
        <dsp:cNvPr id="0" name=""/>
        <dsp:cNvSpPr/>
      </dsp:nvSpPr>
      <dsp:spPr>
        <a:xfrm>
          <a:off x="4924656" y="3881486"/>
          <a:ext cx="3370476" cy="1685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Dotacje</a:t>
          </a:r>
          <a:endParaRPr lang="pl-PL" sz="6400" b="1" kern="1200" dirty="0"/>
        </a:p>
      </dsp:txBody>
      <dsp:txXfrm>
        <a:off x="4974015" y="3930845"/>
        <a:ext cx="3271758" cy="15865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FE09B-FB0A-49E9-8CFE-F2CCD3CCB798}">
      <dsp:nvSpPr>
        <dsp:cNvPr id="0" name=""/>
        <dsp:cNvSpPr/>
      </dsp:nvSpPr>
      <dsp:spPr>
        <a:xfrm>
          <a:off x="4011" y="0"/>
          <a:ext cx="8207347" cy="57864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500" b="1" kern="1200" dirty="0" smtClean="0"/>
            <a:t>DOCHODY BIEŻĄCE NA 2017</a:t>
          </a:r>
          <a:br>
            <a:rPr lang="pl-PL" sz="4500" b="1" kern="1200" dirty="0" smtClean="0"/>
          </a:br>
          <a:r>
            <a:rPr lang="pl-PL" sz="4500" b="1" kern="1200" dirty="0" smtClean="0"/>
            <a:t>67.492.366,00 zł, w tym :</a:t>
          </a:r>
          <a:endParaRPr lang="pl-PL" sz="4500" b="1" kern="1200" dirty="0"/>
        </a:p>
      </dsp:txBody>
      <dsp:txXfrm>
        <a:off x="4011" y="0"/>
        <a:ext cx="8207347" cy="1735943"/>
      </dsp:txXfrm>
    </dsp:sp>
    <dsp:sp modelId="{81DB41EC-8BC6-4850-A0D9-03308532A653}">
      <dsp:nvSpPr>
        <dsp:cNvPr id="0" name=""/>
        <dsp:cNvSpPr/>
      </dsp:nvSpPr>
      <dsp:spPr>
        <a:xfrm>
          <a:off x="824746" y="1736437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Dochody własne 29.901.493,00 zł          44,30%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Przewidywane wyk. 2016 r.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28.693.248,00 zł      wzrost o 1.208.245 zł</a:t>
          </a:r>
          <a:endParaRPr lang="pl-PL" sz="1800" kern="1200" dirty="0"/>
        </a:p>
      </dsp:txBody>
      <dsp:txXfrm>
        <a:off x="858042" y="1769733"/>
        <a:ext cx="6499285" cy="1070219"/>
      </dsp:txXfrm>
    </dsp:sp>
    <dsp:sp modelId="{8EBF9E6D-76F4-4FB5-A3F5-AD6C2F07A1C7}">
      <dsp:nvSpPr>
        <dsp:cNvPr id="0" name=""/>
        <dsp:cNvSpPr/>
      </dsp:nvSpPr>
      <dsp:spPr>
        <a:xfrm>
          <a:off x="824746" y="3048143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Subwencje 17.761.261,00 zł                   26,32%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Przewidywane wyk. 2016 r.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>
              <a:latin typeface="Arial" pitchFamily="34" charset="0"/>
              <a:cs typeface="Arial" pitchFamily="34" charset="0"/>
            </a:rPr>
            <a:t>15.765.243,00 zł      wzrost o 1.996.018 zł</a:t>
          </a:r>
          <a:endParaRPr lang="pl-PL" sz="1800" kern="1200" dirty="0"/>
        </a:p>
      </dsp:txBody>
      <dsp:txXfrm>
        <a:off x="858042" y="3081439"/>
        <a:ext cx="6499285" cy="1070219"/>
      </dsp:txXfrm>
    </dsp:sp>
    <dsp:sp modelId="{89691384-7AF3-4007-AEFA-D73A214A4768}">
      <dsp:nvSpPr>
        <dsp:cNvPr id="0" name=""/>
        <dsp:cNvSpPr/>
      </dsp:nvSpPr>
      <dsp:spPr>
        <a:xfrm>
          <a:off x="824746" y="4359848"/>
          <a:ext cx="6565877" cy="1136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43815" rIns="58420" bIns="43815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Arial" pitchFamily="34" charset="0"/>
              <a:cs typeface="Arial" pitchFamily="34" charset="0"/>
            </a:rPr>
            <a:t>Dotacje celowe 19.829.612,00 zł           29,38%                     </a:t>
          </a:r>
          <a:r>
            <a:rPr lang="pl-PL" kern="1200" dirty="0" smtClean="0">
              <a:latin typeface="Arial" pitchFamily="34" charset="0"/>
              <a:cs typeface="Arial" pitchFamily="34" charset="0"/>
            </a:rPr>
            <a:t>Przewidywane wyk. 2016 r.   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kern="1200" dirty="0" smtClean="0">
              <a:latin typeface="Arial" pitchFamily="34" charset="0"/>
              <a:cs typeface="Arial" pitchFamily="34" charset="0"/>
            </a:rPr>
            <a:t>19.302.605,17 zł      wzrost o   527.006,83 zł</a:t>
          </a:r>
          <a:endParaRPr lang="pl-PL" sz="1800" kern="1200" dirty="0"/>
        </a:p>
      </dsp:txBody>
      <dsp:txXfrm>
        <a:off x="858042" y="4393144"/>
        <a:ext cx="6499285" cy="10702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7B5D7-62F8-47FF-A682-4C825A7A0EF1}">
      <dsp:nvSpPr>
        <dsp:cNvPr id="0" name=""/>
        <dsp:cNvSpPr/>
      </dsp:nvSpPr>
      <dsp:spPr>
        <a:xfrm>
          <a:off x="0" y="401838"/>
          <a:ext cx="8215370" cy="5339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 smtClean="0"/>
            <a:t>DOCHODY BIEŻĄCE (wg źródeł)</a:t>
          </a:r>
          <a:br>
            <a:rPr lang="pl-PL" sz="3200" b="1" kern="1200" dirty="0" smtClean="0"/>
          </a:br>
          <a:r>
            <a:rPr lang="pl-PL" sz="3200" b="1" kern="1200" dirty="0" smtClean="0"/>
            <a:t>67.492.366,00 zł, w tym :</a:t>
          </a:r>
          <a:endParaRPr lang="pl-PL" sz="32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PIT            12.011.868,00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10.744.999 zł      wzrost o 1.266.869 zł</a:t>
          </a:r>
          <a:endParaRPr lang="pl-PL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z udziału w podatku CIT                120.000,00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2016 r.   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120.000 zł          </a:t>
          </a:r>
          <a:r>
            <a:rPr lang="pl-PL" sz="1400" kern="1200" dirty="0" smtClean="0">
              <a:latin typeface="Arial" pitchFamily="34" charset="0"/>
              <a:cs typeface="Arial" pitchFamily="34" charset="0"/>
            </a:rPr>
            <a:t>na poziomie wyk. 2016 r.</a:t>
          </a:r>
          <a:endParaRPr lang="pl-PL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Podatki i opłaty                                          15.783.136,00 zł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15.685.808 zł      wzrost o 97.328 zł</a:t>
          </a:r>
          <a:endParaRPr lang="pl-PL" sz="12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Dochody bieżące z majątku gminy             1.575.644,00 zł </a:t>
          </a:r>
          <a:b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1.586.482 zł       spadek o 10.838 zł</a:t>
          </a:r>
          <a:endParaRPr lang="pl-PL" sz="12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Pozostałe dochody                                         410.845,00 zł</a:t>
          </a:r>
          <a:r>
            <a:rPr lang="pl-PL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/>
          </a:r>
          <a:br>
            <a:rPr lang="pl-PL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Przewidywane wyk. 2016 r. </a:t>
          </a:r>
          <a:br>
            <a:rPr lang="pl-PL" sz="1400" kern="1200" dirty="0" smtClean="0">
              <a:latin typeface="Arial" pitchFamily="34" charset="0"/>
              <a:cs typeface="Arial" pitchFamily="34" charset="0"/>
            </a:rPr>
          </a:br>
          <a:r>
            <a:rPr lang="pl-PL" sz="1400" kern="1200" dirty="0" smtClean="0">
              <a:latin typeface="Arial" pitchFamily="34" charset="0"/>
              <a:cs typeface="Arial" pitchFamily="34" charset="0"/>
            </a:rPr>
            <a:t>555.959 zł spadek o 145.114 zł</a:t>
          </a:r>
          <a:endParaRPr lang="pl-PL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itchFamily="34" charset="0"/>
              <a:cs typeface="Arial" pitchFamily="34" charset="0"/>
            </a:rPr>
            <a:t>Subwencje                                                  17.761.261,00 zł  </a:t>
          </a:r>
          <a:endParaRPr lang="pl-P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b="1" kern="1200" dirty="0" smtClean="0">
              <a:latin typeface="Arial" pitchFamily="34" charset="0"/>
              <a:cs typeface="Arial" pitchFamily="34" charset="0"/>
            </a:rPr>
            <a:t>Dotacje celowe                                           19.829.612,00 zł                     </a:t>
          </a:r>
          <a:endParaRPr lang="pl-PL" sz="1600" kern="1200" dirty="0"/>
        </a:p>
      </dsp:txBody>
      <dsp:txXfrm>
        <a:off x="260677" y="662515"/>
        <a:ext cx="7694016" cy="4818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DC751-ED0F-4DB4-916F-716A6BE99D17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592027" y="6456699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CDAC1-5FE0-4404-975C-FB39CADAD16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767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593126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9AC40-CF6C-4ACD-9523-D38B11A518FD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87426" y="3228897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593126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EF091-AA90-451C-9A95-6C3A72D693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477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916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3817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5131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6944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800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0837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78249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6652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89167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6445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0662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6929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22485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1745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05747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5672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3205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0288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229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863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863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EF091-AA90-451C-9A95-6C3A72D693E3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168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831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254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49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294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3150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967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331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26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176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420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116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765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18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657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68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643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B9E0D-143A-4FEF-89D6-2A8627B143F1}" type="datetimeFigureOut">
              <a:rPr lang="pl-PL" smtClean="0"/>
              <a:pPr/>
              <a:t>2016-11-25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5A70B3-C98A-4816-8816-A0694F81E9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79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2.xml"/><Relationship Id="rId5" Type="http://schemas.openxmlformats.org/officeDocument/2006/relationships/diagramQuickStyle" Target="../diagrams/quickStyle22.xml"/><Relationship Id="rId4" Type="http://schemas.openxmlformats.org/officeDocument/2006/relationships/diagramLayout" Target="../diagrams/layout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4.xml"/><Relationship Id="rId5" Type="http://schemas.openxmlformats.org/officeDocument/2006/relationships/diagramQuickStyle" Target="../diagrams/quickStyle24.xml"/><Relationship Id="rId4" Type="http://schemas.openxmlformats.org/officeDocument/2006/relationships/diagramLayout" Target="../diagrams/layout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5.xml"/><Relationship Id="rId5" Type="http://schemas.openxmlformats.org/officeDocument/2006/relationships/diagramQuickStyle" Target="../diagrams/quickStyle25.xml"/><Relationship Id="rId4" Type="http://schemas.openxmlformats.org/officeDocument/2006/relationships/diagramLayout" Target="../diagrams/layout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276872"/>
            <a:ext cx="835292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 r o j e k t 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Budżetu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Gminy Grodków</a:t>
            </a:r>
          </a:p>
          <a:p>
            <a:pPr algn="ctr"/>
            <a:r>
              <a:rPr lang="pl-PL" sz="54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na rok 2017</a:t>
            </a:r>
          </a:p>
          <a:p>
            <a:pPr algn="ctr"/>
            <a:endParaRPr lang="pl-PL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pl-PL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Burmistrz Grodkowa</a:t>
            </a:r>
            <a:endParaRPr lang="pl-PL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2978787911"/>
              </p:ext>
            </p:extLst>
          </p:nvPr>
        </p:nvGraphicFramePr>
        <p:xfrm>
          <a:off x="571472" y="571480"/>
          <a:ext cx="8001056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8223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00903298"/>
              </p:ext>
            </p:extLst>
          </p:nvPr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3759224371"/>
              </p:ext>
            </p:extLst>
          </p:nvPr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91990805"/>
              </p:ext>
            </p:extLst>
          </p:nvPr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476672"/>
            <a:ext cx="849694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Tx/>
              <a:buChar char="-"/>
            </a:pPr>
            <a:endParaRPr lang="pl-PL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2400" b="1" dirty="0" smtClean="0">
              <a:cs typeface="Arial" pitchFamily="34" charset="0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253995209"/>
              </p:ext>
            </p:extLst>
          </p:nvPr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705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88353963"/>
              </p:ext>
            </p:extLst>
          </p:nvPr>
        </p:nvGraphicFramePr>
        <p:xfrm>
          <a:off x="428596" y="500042"/>
          <a:ext cx="821537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3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0117003"/>
              </p:ext>
            </p:extLst>
          </p:nvPr>
        </p:nvGraphicFramePr>
        <p:xfrm>
          <a:off x="857224" y="428604"/>
          <a:ext cx="785818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774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21057837"/>
              </p:ext>
            </p:extLst>
          </p:nvPr>
        </p:nvGraphicFramePr>
        <p:xfrm>
          <a:off x="357158" y="1397000"/>
          <a:ext cx="85011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3701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4" name="Grupa 3"/>
          <p:cNvGrpSpPr/>
          <p:nvPr/>
        </p:nvGrpSpPr>
        <p:grpSpPr>
          <a:xfrm>
            <a:off x="470436" y="764704"/>
            <a:ext cx="8215369" cy="5339990"/>
            <a:chOff x="0" y="401838"/>
            <a:chExt cx="8215369" cy="5339990"/>
          </a:xfrm>
        </p:grpSpPr>
        <p:sp>
          <p:nvSpPr>
            <p:cNvPr id="5" name="Prostokąt zaokrąglony 4"/>
            <p:cNvSpPr/>
            <p:nvPr/>
          </p:nvSpPr>
          <p:spPr>
            <a:xfrm>
              <a:off x="0" y="401838"/>
              <a:ext cx="8215369" cy="533999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260677" y="662515"/>
              <a:ext cx="7694015" cy="48186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b="1" kern="1200" dirty="0" smtClean="0"/>
                <a:t>WYDATKI BIEŻĄCE  NA 2017 ROK</a:t>
              </a:r>
              <a:br>
                <a:rPr lang="pl-PL" b="1" kern="1200" dirty="0" smtClean="0"/>
              </a:br>
              <a:r>
                <a:rPr lang="pl-PL" b="1" dirty="0" smtClean="0"/>
                <a:t>63.445.193</a:t>
              </a:r>
              <a:r>
                <a:rPr lang="pl-PL" b="1" kern="1200" dirty="0" smtClean="0"/>
                <a:t>,00 zł, w tym :</a:t>
              </a:r>
              <a:endParaRPr lang="pl-PL" b="1" kern="1200" dirty="0" smtClean="0">
                <a:latin typeface="Arial" pitchFamily="34" charset="0"/>
                <a:cs typeface="Arial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wydatki jednostek budżetowych  			37.478.107,00 zł 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 tym na: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wynagrodzenia i składki od nich naliczane  		   24.536.341,00 zł, tj. 38,67%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wydatki związane z realizacją ich statutowych zadań  	   12.941.766,00 zł, tj. 20,40%</a:t>
              </a:r>
            </a:p>
            <a:p>
              <a:pPr marL="342900" indent="-342900" algn="just"/>
              <a:endParaRPr lang="pl-PL" sz="16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dotacje na zadania bieżące  				  5.008.346,00 zł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z tego na: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dotacje dla jednostek sektora finansów publicznych 	     2.497.958,00zł, tj. 3,87 %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 tym: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zwrot dotacji z tytułu nadmiernie pobranych świadczeń 	          44.000,00zł, tj. 0,07%</a:t>
              </a:r>
            </a:p>
            <a:p>
              <a:pPr algn="just"/>
              <a:r>
                <a:rPr lang="pl-PL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dotacje dla jednostek spoza sektora finansów publicznych   2.510.388,00zł, tj. 3,96%</a:t>
              </a:r>
            </a:p>
            <a:p>
              <a:pPr marL="342900" indent="-342900" algn="just"/>
              <a:endParaRPr lang="pl-PL" sz="1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świadczenia na rzecz osób fizycznych</a:t>
              </a:r>
              <a:r>
                <a:rPr lang="pl-PL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	</a:t>
              </a:r>
              <a:r>
                <a:rPr lang="pl-PL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18.871.330,00 zł, tj.29,74%</a:t>
              </a:r>
            </a:p>
            <a:p>
              <a:pPr marL="342900" indent="-342900" algn="just"/>
              <a:endParaRPr lang="pl-PL" sz="16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wydatki </a:t>
              </a:r>
              <a:r>
                <a:rPr lang="pl-PL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na programy finansowane ze śr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UE                   42.210,00 zł, tj.0,07%</a:t>
              </a:r>
              <a:endParaRPr lang="pl-PL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endParaRPr lang="pl-PL" sz="16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wydatki na obsługę długu gminy  		</a:t>
              </a:r>
              <a:r>
                <a:rPr lang="pl-PL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  5.200,00 zł, tj.0,01% </a:t>
              </a:r>
            </a:p>
            <a:p>
              <a:pPr marL="342900" indent="-342900" algn="just"/>
              <a:r>
                <a:rPr lang="pl-PL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otencjalne zobowiązania z tytułu poręczeń </a:t>
              </a:r>
            </a:p>
            <a:p>
              <a:pPr marL="342900" indent="-342900" algn="just"/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 gwarancji udzielonych przez gminę</a:t>
              </a:r>
              <a:r>
                <a:rPr lang="pl-PL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</a:t>
              </a:r>
              <a:r>
                <a:rPr lang="pl-PL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l-PL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2.040.000,00 zł, tj.3,22%</a:t>
              </a:r>
              <a:endParaRPr lang="pl-PL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345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/>
          <p:nvPr>
            <p:extLst>
              <p:ext uri="{D42A27DB-BD31-4B8C-83A1-F6EECF244321}">
                <p14:modId xmlns:p14="http://schemas.microsoft.com/office/powerpoint/2010/main" val="796802628"/>
              </p:ext>
            </p:extLst>
          </p:nvPr>
        </p:nvGraphicFramePr>
        <p:xfrm>
          <a:off x="642910" y="500042"/>
          <a:ext cx="8001056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29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53210545"/>
              </p:ext>
            </p:extLst>
          </p:nvPr>
        </p:nvGraphicFramePr>
        <p:xfrm>
          <a:off x="500034" y="428604"/>
          <a:ext cx="835824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395536" y="188640"/>
            <a:ext cx="8352928" cy="35394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800" b="1" u="sng" dirty="0">
                <a:cs typeface="Arial" pitchFamily="34" charset="0"/>
              </a:rPr>
              <a:t>Wydatki wg klasyfikacji budżetowej</a:t>
            </a:r>
          </a:p>
          <a:p>
            <a:endParaRPr lang="pl-PL" sz="2800" b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pl-PL" sz="240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906996"/>
              </p:ext>
            </p:extLst>
          </p:nvPr>
        </p:nvGraphicFramePr>
        <p:xfrm>
          <a:off x="323528" y="764704"/>
          <a:ext cx="8496944" cy="61551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04"/>
                <a:gridCol w="4032448"/>
                <a:gridCol w="2016224"/>
                <a:gridCol w="1512168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Plan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2017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r.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 w wydatkach bieżących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Rolnictwo i łowiectwo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201.042,90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0,32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 i łączność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367.094,48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0,58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mieszkaniowa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1.905.500,00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Działalność usługowa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78.000,00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0,12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Administracja publiczna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5.646.750,00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8,90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Urzędy naczelnych organów władzy państwowej, kontroli i ochrony prawa oraz sądownictwa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3.917,00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0,01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772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Obrona narodowa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Bezpieczeństwo publiczne i ochrona przeciwpożarowa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550.008,00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0,87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757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Obsługa długu publicznego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2.045.200,00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3,22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758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Różne rozliczenia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816.515,17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1,29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Oświata i 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wychowanie, w tym</a:t>
                      </a:r>
                      <a:r>
                        <a:rPr lang="pl-PL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rozdz.</a:t>
                      </a: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75085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21.837.561,00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34,42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851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Ochrona zdrowia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411.000,00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0,65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852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Pomoc społeczna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3.745.709,00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5,90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Pozostałe zadania w zakresie polityki społecznej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32.000,00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0,05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854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Edukacyjna opieka wychowawcza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1.449.985,00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2,28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855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Rodzina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17.770.590,00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28,01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900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Gospodarka komunalna i ochrona środowiska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3.359.841,44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5,29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921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i ochrona dziedzictwa narodowego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1.996.882,04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3,15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926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Kultura fizyczna </a:t>
                      </a:r>
                      <a:endParaRPr lang="pl-PL" sz="140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1.226.596,97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1,93</a:t>
                      </a:r>
                      <a:endParaRPr lang="pl-PL" sz="1400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Razem wydatki bieżące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63.445.193,00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100,00%</a:t>
                      </a:r>
                      <a:endParaRPr lang="pl-PL" sz="1400" b="1" dirty="0"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0"/>
            <a:ext cx="6589199" cy="764704"/>
          </a:xfrm>
        </p:spPr>
        <p:txBody>
          <a:bodyPr/>
          <a:lstStyle/>
          <a:p>
            <a:r>
              <a:rPr lang="pl-PL" dirty="0" smtClean="0"/>
              <a:t>Struktura wydatków na 2017</a:t>
            </a:r>
            <a:endParaRPr lang="pl-PL" dirty="0"/>
          </a:p>
        </p:txBody>
      </p:sp>
      <p:graphicFrame>
        <p:nvGraphicFramePr>
          <p:cNvPr id="4" name="Wykre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035243"/>
              </p:ext>
            </p:extLst>
          </p:nvPr>
        </p:nvGraphicFramePr>
        <p:xfrm>
          <a:off x="107504" y="438150"/>
          <a:ext cx="8928992" cy="6303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0800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5052"/>
            <a:ext cx="6589199" cy="68764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Porównanie wydatków budżetu 2017r. i 2016r.</a:t>
            </a:r>
            <a:endParaRPr lang="pl-PL" dirty="0"/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3194946"/>
              </p:ext>
            </p:extLst>
          </p:nvPr>
        </p:nvGraphicFramePr>
        <p:xfrm>
          <a:off x="0" y="5052"/>
          <a:ext cx="8964488" cy="6753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992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38207233"/>
              </p:ext>
            </p:extLst>
          </p:nvPr>
        </p:nvGraphicFramePr>
        <p:xfrm>
          <a:off x="357158" y="428604"/>
          <a:ext cx="8501122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5827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07268632"/>
              </p:ext>
            </p:extLst>
          </p:nvPr>
        </p:nvGraphicFramePr>
        <p:xfrm>
          <a:off x="500034" y="357166"/>
          <a:ext cx="8215370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78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31871286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35007588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97628631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76345746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983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30619095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9"/>
            <a:ext cx="849694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571480"/>
          <a:ext cx="84296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3413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88220645"/>
              </p:ext>
            </p:extLst>
          </p:nvPr>
        </p:nvGraphicFramePr>
        <p:xfrm>
          <a:off x="428596" y="71414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10171254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404664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395536" y="188640"/>
            <a:ext cx="828092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5400" dirty="0" smtClean="0"/>
          </a:p>
          <a:p>
            <a:pPr algn="ctr">
              <a:lnSpc>
                <a:spcPct val="150000"/>
              </a:lnSpc>
            </a:pPr>
            <a:endParaRPr lang="pl-PL" sz="5400" b="1" dirty="0" smtClean="0"/>
          </a:p>
          <a:p>
            <a:pPr algn="ctr">
              <a:buFont typeface="Wingdings" pitchFamily="2" charset="2"/>
              <a:buChar char="Ø"/>
            </a:pPr>
            <a:endParaRPr lang="pl-PL" b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endParaRPr lang="pl-PL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03832162"/>
              </p:ext>
            </p:extLst>
          </p:nvPr>
        </p:nvGraphicFramePr>
        <p:xfrm>
          <a:off x="428596" y="642918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9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90911843"/>
              </p:ext>
            </p:extLst>
          </p:nvPr>
        </p:nvGraphicFramePr>
        <p:xfrm>
          <a:off x="285720" y="357166"/>
          <a:ext cx="850112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61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0" name="Picture 6" descr="C:\Documents and Settings\Tomasz\Ustawienia lokalne\Temporary Internet Files\Content.IE5\QC9XEFH6\MP900425245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76672"/>
            <a:ext cx="13144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395536" y="2967335"/>
            <a:ext cx="8352928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dirty="0"/>
              <a:t>Prezentacja została przygotowana na podstawie </a:t>
            </a:r>
            <a:r>
              <a:rPr lang="pl-PL" sz="2400" b="1" dirty="0" smtClean="0"/>
              <a:t>projektu </a:t>
            </a:r>
            <a:r>
              <a:rPr lang="pl-PL" sz="2400" b="1" dirty="0"/>
              <a:t>budżetu Gminy Grodków za </a:t>
            </a:r>
            <a:r>
              <a:rPr lang="pl-PL" sz="2400" b="1" dirty="0" smtClean="0"/>
              <a:t>2017 </a:t>
            </a:r>
            <a:r>
              <a:rPr lang="pl-PL" sz="2400" b="1" dirty="0"/>
              <a:t>rok.</a:t>
            </a:r>
          </a:p>
          <a:p>
            <a:pPr algn="ctr"/>
            <a:endParaRPr lang="pl-PL" sz="2400" b="1" dirty="0"/>
          </a:p>
          <a:p>
            <a:pPr algn="ctr"/>
            <a:r>
              <a:rPr lang="pl-PL" sz="2400" b="1" dirty="0"/>
              <a:t>	</a:t>
            </a:r>
          </a:p>
          <a:p>
            <a:pPr algn="ctr"/>
            <a:r>
              <a:rPr lang="pl-PL" sz="2400" b="1" dirty="0"/>
              <a:t>Marek Antoniewicz – Burmistrz Grodkowa</a:t>
            </a:r>
          </a:p>
          <a:p>
            <a:pPr algn="ctr"/>
            <a:endParaRPr lang="pl-PL" sz="2400" b="1" dirty="0" smtClean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pl-PL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09690398"/>
              </p:ext>
            </p:extLst>
          </p:nvPr>
        </p:nvGraphicFramePr>
        <p:xfrm>
          <a:off x="357158" y="500042"/>
          <a:ext cx="8501122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7310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8"/>
            <a:ext cx="849694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93273016"/>
              </p:ext>
            </p:extLst>
          </p:nvPr>
        </p:nvGraphicFramePr>
        <p:xfrm>
          <a:off x="357158" y="214290"/>
          <a:ext cx="850112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468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536" y="260648"/>
            <a:ext cx="835292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-"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-"/>
            </a:pPr>
            <a:endParaRPr lang="pl-PL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just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marL="457200" indent="-457200" algn="just">
              <a:buAutoNum type="arabicPeriod"/>
            </a:pPr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1397000"/>
          <a:ext cx="84296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07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714356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57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załka w prawo 7"/>
          <p:cNvSpPr/>
          <p:nvPr/>
        </p:nvSpPr>
        <p:spPr>
          <a:xfrm rot="3177950">
            <a:off x="3408556" y="4049200"/>
            <a:ext cx="215325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3714744" y="3071810"/>
            <a:ext cx="15001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trzałka w prawo 4"/>
          <p:cNvSpPr/>
          <p:nvPr/>
        </p:nvSpPr>
        <p:spPr>
          <a:xfrm rot="18399615">
            <a:off x="3397678" y="2145362"/>
            <a:ext cx="228704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27873205"/>
              </p:ext>
            </p:extLst>
          </p:nvPr>
        </p:nvGraphicFramePr>
        <p:xfrm>
          <a:off x="285720" y="571480"/>
          <a:ext cx="8501122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57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95536" y="1268760"/>
            <a:ext cx="835292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pl-PL" sz="2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  <a:p>
            <a:pPr algn="ctr"/>
            <a:endParaRPr lang="pl-PL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55501293"/>
              </p:ext>
            </p:extLst>
          </p:nvPr>
        </p:nvGraphicFramePr>
        <p:xfrm>
          <a:off x="428596" y="500042"/>
          <a:ext cx="821537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23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3531</TotalTime>
  <Words>1201</Words>
  <Application>Microsoft Office PowerPoint</Application>
  <PresentationFormat>Pokaz na ekranie (4:3)</PresentationFormat>
  <Paragraphs>334</Paragraphs>
  <Slides>34</Slides>
  <Notes>30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Wingdings</vt:lpstr>
      <vt:lpstr>Wingdings 3</vt:lpstr>
      <vt:lpstr>1_Smuga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Struktura wydatków na 2017</vt:lpstr>
      <vt:lpstr>Porównanie wydatków budżetu 2017r. i 2016r.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Tomasz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Zeman</dc:creator>
  <cp:lastModifiedBy>Romian_Andrzej</cp:lastModifiedBy>
  <cp:revision>287</cp:revision>
  <cp:lastPrinted>2016-11-17T11:14:03Z</cp:lastPrinted>
  <dcterms:created xsi:type="dcterms:W3CDTF">2011-12-03T12:17:42Z</dcterms:created>
  <dcterms:modified xsi:type="dcterms:W3CDTF">2016-11-25T12:10:19Z</dcterms:modified>
</cp:coreProperties>
</file>