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6.xml" ContentType="application/vnd.openxmlformats-officedocument.drawingml.chart+xml"/>
  <Override PartName="/ppt/notesSlides/notesSlide15.xml" ContentType="application/vnd.openxmlformats-officedocument.presentationml.notesSlide+xml"/>
  <Override PartName="/ppt/charts/chart7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8.xml" ContentType="application/vnd.openxmlformats-officedocument.drawingml.chart+xml"/>
  <Override PartName="/ppt/notesSlides/notesSlide18.xml" ContentType="application/vnd.openxmlformats-officedocument.presentationml.notesSlide+xml"/>
  <Override PartName="/ppt/charts/chart9.xml" ContentType="application/vnd.openxmlformats-officedocument.drawingml.chart+xml"/>
  <Override PartName="/ppt/notesSlides/notesSlide19.xml" ContentType="application/vnd.openxmlformats-officedocument.presentationml.notesSlide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charts/chart11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2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8" r:id="rId4"/>
    <p:sldId id="259" r:id="rId5"/>
    <p:sldId id="273" r:id="rId6"/>
    <p:sldId id="261" r:id="rId7"/>
    <p:sldId id="274" r:id="rId8"/>
    <p:sldId id="267" r:id="rId9"/>
    <p:sldId id="275" r:id="rId10"/>
    <p:sldId id="276" r:id="rId11"/>
    <p:sldId id="277" r:id="rId12"/>
    <p:sldId id="278" r:id="rId13"/>
    <p:sldId id="279" r:id="rId14"/>
    <p:sldId id="281" r:id="rId15"/>
    <p:sldId id="283" r:id="rId16"/>
    <p:sldId id="284" r:id="rId17"/>
    <p:sldId id="268" r:id="rId18"/>
    <p:sldId id="285" r:id="rId19"/>
    <p:sldId id="316" r:id="rId20"/>
    <p:sldId id="317" r:id="rId21"/>
    <p:sldId id="287" r:id="rId22"/>
    <p:sldId id="286" r:id="rId23"/>
    <p:sldId id="269" r:id="rId24"/>
    <p:sldId id="288" r:id="rId25"/>
    <p:sldId id="293" r:id="rId26"/>
    <p:sldId id="289" r:id="rId27"/>
    <p:sldId id="291" r:id="rId28"/>
    <p:sldId id="292" r:id="rId29"/>
    <p:sldId id="296" r:id="rId30"/>
    <p:sldId id="294" r:id="rId31"/>
    <p:sldId id="295" r:id="rId32"/>
    <p:sldId id="297" r:id="rId33"/>
    <p:sldId id="303" r:id="rId34"/>
    <p:sldId id="298" r:id="rId35"/>
    <p:sldId id="299" r:id="rId36"/>
    <p:sldId id="318" r:id="rId37"/>
    <p:sldId id="319" r:id="rId38"/>
    <p:sldId id="272" r:id="rId39"/>
  </p:sldIdLst>
  <p:sldSz cx="9144000" cy="6858000" type="screen4x3"/>
  <p:notesSz cx="9906000" cy="67945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Dochody - struktura</c:v>
                </c:pt>
              </c:strCache>
            </c:strRef>
          </c:tx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fld id="{715A8C80-B8F8-4DDE-88E4-DEFC85CAEB3A}" type="PERCENTAGE">
                      <a:rPr lang="en-US" smtClean="0"/>
                      <a:pPr>
                        <a:defRPr/>
                      </a:pPr>
                      <a:t>[PROCENTOWE]</a:t>
                    </a:fld>
                    <a:endParaRPr lang="pl-PL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FC6-4895-A853-A2A7EE5837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4.7538856322932102E-3"/>
                  <c:y val="-5.1065664421124923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FC6-4895-A853-A2A7EE583771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7438394321534897E-2"/>
                  <c:y val="-4.3065606346769557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FC6-4895-A853-A2A7EE58377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Arkusz1!$A$2:$A$7</c:f>
              <c:strCache>
                <c:ptCount val="6"/>
                <c:pt idx="0">
                  <c:v>dochody własne</c:v>
                </c:pt>
                <c:pt idx="1">
                  <c:v>subwencje z budżetu państwa</c:v>
                </c:pt>
                <c:pt idx="2">
                  <c:v>dotacje i środki przeznaczone na cele bieżące</c:v>
                </c:pt>
                <c:pt idx="3">
                  <c:v>dochody ze sprzedaży majątku</c:v>
                </c:pt>
                <c:pt idx="4">
                  <c:v>dotacje i środki przeznaczone na inwestycje</c:v>
                </c:pt>
                <c:pt idx="5">
                  <c:v>dochody z tytułu przekształcenia prawa użytkowania wieczystego </c:v>
                </c:pt>
              </c:strCache>
            </c:strRef>
          </c:cat>
          <c:val>
            <c:numRef>
              <c:f>Arkusz1!$B$2:$B$7</c:f>
              <c:numCache>
                <c:formatCode>#,##0.00</c:formatCode>
                <c:ptCount val="6"/>
                <c:pt idx="0">
                  <c:v>28988525.93</c:v>
                </c:pt>
                <c:pt idx="1">
                  <c:v>15658978.66</c:v>
                </c:pt>
                <c:pt idx="2">
                  <c:v>20161283.23</c:v>
                </c:pt>
                <c:pt idx="3">
                  <c:v>484909.79</c:v>
                </c:pt>
                <c:pt idx="4">
                  <c:v>1411775.6</c:v>
                </c:pt>
                <c:pt idx="5">
                  <c:v>37836.550000000003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FC6-4895-A853-A2A7EE58377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172019493125999"/>
          <c:y val="8.0157918059609617E-2"/>
          <c:w val="0.33781721993224906"/>
          <c:h val="0.82163645327286872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262620297462815"/>
          <c:y val="0.10524726053830276"/>
          <c:w val="0.78792935258092811"/>
          <c:h val="0.58532166016641429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16543608"/>
        <c:axId val="416538120"/>
        <c:axId val="0"/>
      </c:bar3DChart>
      <c:catAx>
        <c:axId val="4165436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16538120"/>
        <c:crosses val="autoZero"/>
        <c:auto val="1"/>
        <c:lblAlgn val="ctr"/>
        <c:lblOffset val="100"/>
        <c:noMultiLvlLbl val="0"/>
      </c:catAx>
      <c:valAx>
        <c:axId val="416538120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41654360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 baseline="0"/>
            </a:pPr>
            <a:endParaRPr lang="pl-PL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262620297462815"/>
          <c:y val="0.10524726053830276"/>
          <c:w val="0.78792935258092811"/>
          <c:h val="0.58532166016641429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16542040"/>
        <c:axId val="416537336"/>
        <c:axId val="0"/>
      </c:bar3DChart>
      <c:catAx>
        <c:axId val="4165420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16537336"/>
        <c:crosses val="autoZero"/>
        <c:auto val="1"/>
        <c:lblAlgn val="ctr"/>
        <c:lblOffset val="100"/>
        <c:noMultiLvlLbl val="0"/>
      </c:catAx>
      <c:valAx>
        <c:axId val="416537336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41654204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 baseline="0"/>
            </a:pPr>
            <a:endParaRPr lang="pl-PL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859831583552088"/>
          <c:y val="8.0279739652740489E-2"/>
          <c:w val="0.75763199912511026"/>
          <c:h val="0.6363180041398918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Plan po zmianach</c:v>
                </c:pt>
              </c:strCache>
            </c:strRef>
          </c:tx>
          <c:invertIfNegative val="0"/>
          <c:cat>
            <c:strRef>
              <c:f>Arkusz1!$A$2:$A$3</c:f>
              <c:strCache>
                <c:ptCount val="2"/>
                <c:pt idx="0">
                  <c:v>wydatki bieżące</c:v>
                </c:pt>
                <c:pt idx="1">
                  <c:v>wydatki majątkowe</c:v>
                </c:pt>
              </c:strCache>
            </c:strRef>
          </c:cat>
          <c:val>
            <c:numRef>
              <c:f>Arkusz1!$B$2:$B$3</c:f>
              <c:numCache>
                <c:formatCode>#\ ##0.00\ "zł"</c:formatCode>
                <c:ptCount val="2"/>
                <c:pt idx="0">
                  <c:v>64045259.509999998</c:v>
                </c:pt>
                <c:pt idx="1">
                  <c:v>6662528.1100000003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15-4837-B2E5-10F835BD7CB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Wykonanie 2016 r.</c:v>
                </c:pt>
              </c:strCache>
            </c:strRef>
          </c:tx>
          <c:invertIfNegative val="0"/>
          <c:cat>
            <c:strRef>
              <c:f>Arkusz1!$A$2:$A$3</c:f>
              <c:strCache>
                <c:ptCount val="2"/>
                <c:pt idx="0">
                  <c:v>wydatki bieżące</c:v>
                </c:pt>
                <c:pt idx="1">
                  <c:v>wydatki majątkowe</c:v>
                </c:pt>
              </c:strCache>
            </c:strRef>
          </c:cat>
          <c:val>
            <c:numRef>
              <c:f>Arkusz1!$C$2:$C$3</c:f>
              <c:numCache>
                <c:formatCode>#\ ##0.00\ "zł"</c:formatCode>
                <c:ptCount val="2"/>
                <c:pt idx="0">
                  <c:v>60175341.759999998</c:v>
                </c:pt>
                <c:pt idx="1">
                  <c:v>5764975.2000000002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915-4837-B2E5-10F835BD7C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16535768"/>
        <c:axId val="416541256"/>
        <c:axId val="0"/>
      </c:bar3DChart>
      <c:catAx>
        <c:axId val="4165357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16541256"/>
        <c:crosses val="autoZero"/>
        <c:auto val="1"/>
        <c:lblAlgn val="ctr"/>
        <c:lblOffset val="100"/>
        <c:noMultiLvlLbl val="0"/>
      </c:catAx>
      <c:valAx>
        <c:axId val="416541256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41653576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dirty="0"/>
              <a:t>Dochody podatkowe – porównanie z </a:t>
            </a:r>
            <a:r>
              <a:rPr lang="pl-PL" dirty="0" smtClean="0"/>
              <a:t>2015</a:t>
            </a:r>
            <a:r>
              <a:rPr lang="pl-PL" baseline="0" dirty="0" smtClean="0"/>
              <a:t> </a:t>
            </a:r>
            <a:r>
              <a:rPr lang="pl-PL" dirty="0" smtClean="0"/>
              <a:t>r</a:t>
            </a:r>
            <a:r>
              <a:rPr lang="pl-PL" dirty="0"/>
              <a:t>.</a:t>
            </a:r>
          </a:p>
          <a:p>
            <a:pPr>
              <a:defRPr/>
            </a:pPr>
            <a:endParaRPr lang="pl-PL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595691163604549"/>
          <c:y val="0.19187707213818345"/>
          <c:w val="0.76404308836395463"/>
          <c:h val="0.5538226015822804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Wykonanie na 31.12.2016r.</c:v>
                </c:pt>
              </c:strCache>
            </c:strRef>
          </c:tx>
          <c:invertIfNegative val="0"/>
          <c:cat>
            <c:strRef>
              <c:f>Arkusz1!$A$2:$A$7</c:f>
              <c:strCache>
                <c:ptCount val="6"/>
                <c:pt idx="0">
                  <c:v>Udziały we wpływach z podatku dochodowego od osób prawnych</c:v>
                </c:pt>
                <c:pt idx="1">
                  <c:v>Udziały we wpływach z podatku dochodowego od osób fizycznych </c:v>
                </c:pt>
                <c:pt idx="2">
                  <c:v>Podatek od nieruchomości</c:v>
                </c:pt>
                <c:pt idx="3">
                  <c:v>Podatek rolny</c:v>
                </c:pt>
                <c:pt idx="4">
                  <c:v>Podatek od czynności cywilnoprawnych</c:v>
                </c:pt>
                <c:pt idx="5">
                  <c:v>Wpływy z opłaty eksploatacyjnej</c:v>
                </c:pt>
              </c:strCache>
            </c:strRef>
          </c:cat>
          <c:val>
            <c:numRef>
              <c:f>Arkusz1!$B$2:$B$7</c:f>
              <c:numCache>
                <c:formatCode>#,##0.00</c:formatCode>
                <c:ptCount val="6"/>
                <c:pt idx="0" formatCode="#\ ##0\ &quot;zł&quot;">
                  <c:v>181014.38</c:v>
                </c:pt>
                <c:pt idx="1">
                  <c:v>10927464</c:v>
                </c:pt>
                <c:pt idx="2">
                  <c:v>7786379.5499999998</c:v>
                </c:pt>
                <c:pt idx="3">
                  <c:v>3338248.25</c:v>
                </c:pt>
                <c:pt idx="4">
                  <c:v>603109.06000000006</c:v>
                </c:pt>
                <c:pt idx="5">
                  <c:v>392829.42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43-407D-947A-345233DC832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Wykonanie za 2015</c:v>
                </c:pt>
              </c:strCache>
            </c:strRef>
          </c:tx>
          <c:invertIfNegative val="0"/>
          <c:cat>
            <c:strRef>
              <c:f>Arkusz1!$A$2:$A$7</c:f>
              <c:strCache>
                <c:ptCount val="6"/>
                <c:pt idx="0">
                  <c:v>Udziały we wpływach z podatku dochodowego od osób prawnych</c:v>
                </c:pt>
                <c:pt idx="1">
                  <c:v>Udziały we wpływach z podatku dochodowego od osób fizycznych </c:v>
                </c:pt>
                <c:pt idx="2">
                  <c:v>Podatek od nieruchomości</c:v>
                </c:pt>
                <c:pt idx="3">
                  <c:v>Podatek rolny</c:v>
                </c:pt>
                <c:pt idx="4">
                  <c:v>Podatek od czynności cywilnoprawnych</c:v>
                </c:pt>
                <c:pt idx="5">
                  <c:v>Wpływy z opłaty eksploatacyjnej</c:v>
                </c:pt>
              </c:strCache>
            </c:strRef>
          </c:cat>
          <c:val>
            <c:numRef>
              <c:f>Arkusz1!$C$2:$C$7</c:f>
              <c:numCache>
                <c:formatCode>#,##0.00</c:formatCode>
                <c:ptCount val="6"/>
                <c:pt idx="0" formatCode="#\ ##0\ &quot;zł&quot;">
                  <c:v>147883.31</c:v>
                </c:pt>
                <c:pt idx="1">
                  <c:v>10051298</c:v>
                </c:pt>
                <c:pt idx="2">
                  <c:v>8175678.54</c:v>
                </c:pt>
                <c:pt idx="3">
                  <c:v>3552974.75</c:v>
                </c:pt>
                <c:pt idx="4">
                  <c:v>415950.11</c:v>
                </c:pt>
                <c:pt idx="5">
                  <c:v>538410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43-407D-947A-345233DC83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56305288"/>
        <c:axId val="356306464"/>
        <c:axId val="0"/>
      </c:bar3DChart>
      <c:catAx>
        <c:axId val="3563052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6306464"/>
        <c:crosses val="autoZero"/>
        <c:auto val="1"/>
        <c:lblAlgn val="ctr"/>
        <c:lblOffset val="100"/>
        <c:noMultiLvlLbl val="0"/>
      </c:catAx>
      <c:valAx>
        <c:axId val="356306464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35630528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 baseline="0"/>
            </a:pPr>
            <a:endParaRPr lang="pl-PL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dirty="0"/>
              <a:t>Dochody podatkowe – porównanie z </a:t>
            </a:r>
            <a:r>
              <a:rPr lang="pl-PL" dirty="0" smtClean="0"/>
              <a:t>2015 r</a:t>
            </a:r>
            <a:r>
              <a:rPr lang="pl-PL" dirty="0"/>
              <a:t>.</a:t>
            </a:r>
          </a:p>
          <a:p>
            <a:pPr>
              <a:defRPr/>
            </a:pPr>
            <a:endParaRPr lang="pl-PL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142093175853021"/>
          <c:y val="0.16628031826873038"/>
          <c:w val="0.78330129046369212"/>
          <c:h val="0.576321746414141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Wykonanie na 31.12.2016r.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4"/>
                <c:pt idx="0">
                  <c:v>Podatek od środków transportowych</c:v>
                </c:pt>
                <c:pt idx="1">
                  <c:v>Podatek leśny</c:v>
                </c:pt>
                <c:pt idx="2">
                  <c:v>Wpływy z opłaty skarbowej</c:v>
                </c:pt>
                <c:pt idx="3">
                  <c:v>Podatek dochodowy od osób fizycznych, opłacany w formie karty podatkowej</c:v>
                </c:pt>
              </c:strCache>
            </c:strRef>
          </c:cat>
          <c:val>
            <c:numRef>
              <c:f>Arkusz1!$B$2:$B$5</c:f>
              <c:numCache>
                <c:formatCode>#,##0.00</c:formatCode>
                <c:ptCount val="4"/>
                <c:pt idx="0">
                  <c:v>439163.69</c:v>
                </c:pt>
                <c:pt idx="1">
                  <c:v>138477.37999999998</c:v>
                </c:pt>
                <c:pt idx="2">
                  <c:v>61828.53</c:v>
                </c:pt>
                <c:pt idx="3">
                  <c:v>26925.53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E4-40FF-9995-64DFC72D7616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Wykonanie za 2015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4"/>
                <c:pt idx="0">
                  <c:v>Podatek od środków transportowych</c:v>
                </c:pt>
                <c:pt idx="1">
                  <c:v>Podatek leśny</c:v>
                </c:pt>
                <c:pt idx="2">
                  <c:v>Wpływy z opłaty skarbowej</c:v>
                </c:pt>
                <c:pt idx="3">
                  <c:v>Podatek dochodowy od osób fizycznych, opłacany w formie karty podatkowej</c:v>
                </c:pt>
              </c:strCache>
            </c:strRef>
          </c:cat>
          <c:val>
            <c:numRef>
              <c:f>Arkusz1!$C$2:$C$5</c:f>
              <c:numCache>
                <c:formatCode>#,##0.00</c:formatCode>
                <c:ptCount val="4"/>
                <c:pt idx="0">
                  <c:v>423173.6</c:v>
                </c:pt>
                <c:pt idx="1">
                  <c:v>104468.55</c:v>
                </c:pt>
                <c:pt idx="2">
                  <c:v>59041.07</c:v>
                </c:pt>
                <c:pt idx="3">
                  <c:v>26583.360000000001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EE4-40FF-9995-64DFC72D76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07190104"/>
        <c:axId val="307183440"/>
        <c:axId val="0"/>
      </c:bar3DChart>
      <c:catAx>
        <c:axId val="307190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07183440"/>
        <c:crosses val="autoZero"/>
        <c:auto val="1"/>
        <c:lblAlgn val="ctr"/>
        <c:lblOffset val="100"/>
        <c:noMultiLvlLbl val="0"/>
      </c:catAx>
      <c:valAx>
        <c:axId val="307183440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30719010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900" baseline="0"/>
            </a:pPr>
            <a:endParaRPr lang="pl-PL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dirty="0"/>
              <a:t>Dochody podatkowe – porównanie z </a:t>
            </a:r>
            <a:r>
              <a:rPr lang="pl-PL" dirty="0" smtClean="0"/>
              <a:t>2015 r</a:t>
            </a:r>
            <a:r>
              <a:rPr lang="pl-PL" dirty="0"/>
              <a:t>.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Wykonanie na 31.12.2016r.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4"/>
                <c:pt idx="0">
                  <c:v>Skutki obniżenia górnych stawek podatków przez Radę Miejską</c:v>
                </c:pt>
                <c:pt idx="1">
                  <c:v>Skutki udzielonych ulg i zwolnień uchwałą Rady Miejskiej</c:v>
                </c:pt>
                <c:pt idx="2">
                  <c:v>Skutki decyzji wydanych przez organ podatkowy:      umorzenie zaległości podatkowych            </c:v>
                </c:pt>
                <c:pt idx="3">
                  <c:v>Skutki decyzji wydanych przez organ podatkowy: rozłożenie na raty, odroczenie terminu płatności</c:v>
                </c:pt>
              </c:strCache>
            </c:strRef>
          </c:cat>
          <c:val>
            <c:numRef>
              <c:f>Arkusz1!$B$2:$B$5</c:f>
              <c:numCache>
                <c:formatCode>#,##0.00</c:formatCode>
                <c:ptCount val="4"/>
                <c:pt idx="0">
                  <c:v>2987373.32</c:v>
                </c:pt>
                <c:pt idx="1">
                  <c:v>140611.81</c:v>
                </c:pt>
                <c:pt idx="2">
                  <c:v>41774.080000000002</c:v>
                </c:pt>
                <c:pt idx="3">
                  <c:v>3483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81-4DD7-8193-E8F827062F9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Wykonanie za 2015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4"/>
                <c:pt idx="0">
                  <c:v>Skutki obniżenia górnych stawek podatków przez Radę Miejską</c:v>
                </c:pt>
                <c:pt idx="1">
                  <c:v>Skutki udzielonych ulg i zwolnień uchwałą Rady Miejskiej</c:v>
                </c:pt>
                <c:pt idx="2">
                  <c:v>Skutki decyzji wydanych przez organ podatkowy:      umorzenie zaległości podatkowych            </c:v>
                </c:pt>
                <c:pt idx="3">
                  <c:v>Skutki decyzji wydanych przez organ podatkowy: rozłożenie na raty, odroczenie terminu płatności</c:v>
                </c:pt>
              </c:strCache>
            </c:strRef>
          </c:cat>
          <c:val>
            <c:numRef>
              <c:f>Arkusz1!$C$2:$C$5</c:f>
              <c:numCache>
                <c:formatCode>#,##0.00</c:formatCode>
                <c:ptCount val="4"/>
                <c:pt idx="0">
                  <c:v>3061151.66</c:v>
                </c:pt>
                <c:pt idx="1">
                  <c:v>170151.91999999998</c:v>
                </c:pt>
                <c:pt idx="2">
                  <c:v>157477.68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81-4DD7-8193-E8F827062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48550456"/>
        <c:axId val="350167408"/>
        <c:axId val="0"/>
      </c:bar3DChart>
      <c:catAx>
        <c:axId val="348550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50167408"/>
        <c:crosses val="autoZero"/>
        <c:auto val="1"/>
        <c:lblAlgn val="ctr"/>
        <c:lblOffset val="100"/>
        <c:noMultiLvlLbl val="0"/>
      </c:catAx>
      <c:valAx>
        <c:axId val="350167408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34855045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 baseline="0"/>
            </a:pPr>
            <a:endParaRPr lang="pl-PL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dirty="0"/>
              <a:t>Dochody podatkowe – porównanie z </a:t>
            </a:r>
            <a:r>
              <a:rPr lang="pl-PL" dirty="0" smtClean="0"/>
              <a:t>2015 r</a:t>
            </a:r>
            <a:r>
              <a:rPr lang="pl-PL" dirty="0"/>
              <a:t>.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067913385826773"/>
          <c:y val="0.10198665791520244"/>
          <c:w val="0.76404308836395463"/>
          <c:h val="0.672152655552891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Wykonanie na 31.12.2016r.</c:v>
                </c:pt>
              </c:strCache>
            </c:strRef>
          </c:tx>
          <c:invertIfNegative val="0"/>
          <c:cat>
            <c:strRef>
              <c:f>Arkusz1!$A$2:$A$3</c:f>
              <c:strCache>
                <c:ptCount val="2"/>
                <c:pt idx="0">
                  <c:v>Należne dochody podatkowe przypadające na mieszkańca (liczba mieszkańców na 31.12.2016r. wyniosła 19.190)</c:v>
                </c:pt>
                <c:pt idx="1">
                  <c:v>Uzyskane dochody podatkowe przypadające na mieszkańca 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>
                  <c:v>1410.56</c:v>
                </c:pt>
                <c:pt idx="1">
                  <c:v>1245.2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64-4C37-9A10-E271D640A43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Wykonanie za 2015</c:v>
                </c:pt>
              </c:strCache>
            </c:strRef>
          </c:tx>
          <c:invertIfNegative val="0"/>
          <c:cat>
            <c:strRef>
              <c:f>Arkusz1!$A$2:$A$3</c:f>
              <c:strCache>
                <c:ptCount val="2"/>
                <c:pt idx="0">
                  <c:v>Należne dochody podatkowe przypadające na mieszkańca (liczba mieszkańców na 31.12.2016r. wyniosła 19.190)</c:v>
                </c:pt>
                <c:pt idx="1">
                  <c:v>Uzyskane dochody podatkowe przypadające na mieszkańca 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>
                  <c:v>1385.09</c:v>
                </c:pt>
                <c:pt idx="1">
                  <c:v>1209.8699999999999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D64-4C37-9A10-E271D640A4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56142456"/>
        <c:axId val="356140104"/>
        <c:axId val="0"/>
      </c:bar3DChart>
      <c:catAx>
        <c:axId val="356142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56140104"/>
        <c:crosses val="autoZero"/>
        <c:auto val="1"/>
        <c:lblAlgn val="ctr"/>
        <c:lblOffset val="100"/>
        <c:noMultiLvlLbl val="0"/>
      </c:catAx>
      <c:valAx>
        <c:axId val="356140104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35614245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 baseline="0"/>
            </a:pPr>
            <a:endParaRPr lang="pl-PL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670634501448837"/>
          <c:y val="0.28037294797932499"/>
          <c:w val="0.7101959071942836"/>
          <c:h val="0.6965310732669916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explosion val="62"/>
          <c:dPt>
            <c:idx val="6"/>
            <c:bubble3D val="0"/>
            <c:explosion val="31"/>
            <c:extLst xmlns:c16r2="http://schemas.microsoft.com/office/drawing/2015/06/chart">
              <c:ext xmlns:c16="http://schemas.microsoft.com/office/drawing/2014/chart" uri="{C3380CC4-5D6E-409C-BE32-E72D297353CC}">
                <c16:uniqueId val="{00000000-1714-478F-B5CD-5E879B8618E5}"/>
              </c:ext>
            </c:extLst>
          </c:dPt>
          <c:dLbls>
            <c:dLbl>
              <c:idx val="0"/>
              <c:layout>
                <c:manualLayout>
                  <c:x val="-2.6369451663840627E-2"/>
                  <c:y val="-0.20111224414218529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Rolnictwo i łowiectwo; </a:t>
                    </a:r>
                    <a:br>
                      <a:rPr lang="pl-PL" dirty="0"/>
                    </a:br>
                    <a:r>
                      <a:rPr lang="pl-PL" dirty="0"/>
                      <a:t>1 </a:t>
                    </a:r>
                    <a:r>
                      <a:rPr lang="pl-PL" dirty="0" smtClean="0"/>
                      <a:t>740 637,80zł</a:t>
                    </a:r>
                    <a:endParaRPr lang="pl-PL" dirty="0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1757168147072906E-2"/>
                  <c:y val="-0.24283512149443723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Transport i łączność; </a:t>
                    </a:r>
                    <a:br>
                      <a:rPr lang="pl-PL" dirty="0"/>
                    </a:br>
                    <a:r>
                      <a:rPr lang="pl-PL" dirty="0" smtClean="0"/>
                      <a:t>379</a:t>
                    </a:r>
                    <a:r>
                      <a:rPr lang="pl-PL" baseline="0" dirty="0" smtClean="0"/>
                      <a:t> 237,35</a:t>
                    </a:r>
                    <a:r>
                      <a:rPr lang="pl-PL" dirty="0" smtClean="0"/>
                      <a:t> </a:t>
                    </a:r>
                    <a:r>
                      <a:rPr lang="pl-PL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7096488368323401E-2"/>
                  <c:y val="-3.8092328365631332E-2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Gospodarka mieszkaniowa; </a:t>
                    </a:r>
                    <a:br>
                      <a:rPr lang="pl-PL" dirty="0"/>
                    </a:br>
                    <a:r>
                      <a:rPr lang="pl-PL" dirty="0"/>
                      <a:t>2 </a:t>
                    </a:r>
                    <a:r>
                      <a:rPr lang="pl-PL" dirty="0" smtClean="0"/>
                      <a:t>052</a:t>
                    </a:r>
                    <a:r>
                      <a:rPr lang="pl-PL" baseline="0" dirty="0" smtClean="0"/>
                      <a:t> 535,70</a:t>
                    </a:r>
                    <a:r>
                      <a:rPr lang="pl-PL" dirty="0" smtClean="0"/>
                      <a:t> </a:t>
                    </a:r>
                    <a:r>
                      <a:rPr lang="pl-PL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5106581964481163E-2"/>
                  <c:y val="-0.28779540368530482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Administracja publiczna; </a:t>
                    </a:r>
                    <a:br>
                      <a:rPr lang="pl-PL" dirty="0"/>
                    </a:br>
                    <a:r>
                      <a:rPr lang="pl-PL" dirty="0"/>
                      <a:t>5</a:t>
                    </a:r>
                    <a:r>
                      <a:rPr lang="pl-PL" baseline="0" dirty="0"/>
                      <a:t> </a:t>
                    </a:r>
                    <a:r>
                      <a:rPr lang="pl-PL" baseline="0" dirty="0" smtClean="0"/>
                      <a:t>466 445,64</a:t>
                    </a:r>
                    <a:r>
                      <a:rPr lang="pl-PL" dirty="0" smtClean="0"/>
                      <a:t> </a:t>
                    </a:r>
                    <a:r>
                      <a:rPr lang="pl-PL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714-478F-B5CD-5E879B8618E5}"/>
                </c:ext>
                <c:ext xmlns:c15="http://schemas.microsoft.com/office/drawing/2012/chart" uri="{CE6537A1-D6FC-4f65-9D91-7224C49458BB}">
                  <c15:layout>
                    <c:manualLayout>
                      <c:w val="0.19274133475151212"/>
                      <c:h val="0.14011918649250613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1.445649936892152E-3"/>
                  <c:y val="-0.15127039455933497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Bezpieczeństwo publiczne i ochrona przeciwpożarowa;</a:t>
                    </a:r>
                  </a:p>
                  <a:p>
                    <a:r>
                      <a:rPr lang="pl-PL" dirty="0" smtClean="0"/>
                      <a:t>518</a:t>
                    </a:r>
                    <a:r>
                      <a:rPr lang="pl-PL" baseline="0" dirty="0" smtClean="0"/>
                      <a:t> 001,51</a:t>
                    </a:r>
                    <a:r>
                      <a:rPr lang="pl-PL" dirty="0" smtClean="0"/>
                      <a:t> </a:t>
                    </a:r>
                    <a:r>
                      <a:rPr lang="pl-PL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4808318201438454E-3"/>
                  <c:y val="0.14501249199824359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Obsługa długu publicznego; </a:t>
                    </a:r>
                    <a:br>
                      <a:rPr lang="pl-PL" dirty="0"/>
                    </a:br>
                    <a:r>
                      <a:rPr lang="pl-PL" dirty="0" smtClean="0"/>
                      <a:t>33 823,82 zł</a:t>
                    </a:r>
                  </a:p>
                  <a:p>
                    <a:endParaRPr lang="pl-PL" dirty="0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5.2733780946015218E-2"/>
                  <c:y val="4.5896520756952774E-2"/>
                </c:manualLayout>
              </c:layout>
              <c:tx>
                <c:rich>
                  <a:bodyPr/>
                  <a:lstStyle/>
                  <a:p>
                    <a:r>
                      <a:rPr lang="pl-PL" sz="1500" dirty="0"/>
                      <a:t>Oświata i wychowanie; </a:t>
                    </a:r>
                    <a:br>
                      <a:rPr lang="pl-PL" sz="1500" dirty="0"/>
                    </a:br>
                    <a:r>
                      <a:rPr lang="pl-PL" sz="1500" dirty="0"/>
                      <a:t>21</a:t>
                    </a:r>
                    <a:r>
                      <a:rPr lang="pl-PL" sz="1500" baseline="0" dirty="0"/>
                      <a:t> </a:t>
                    </a:r>
                    <a:r>
                      <a:rPr lang="pl-PL" sz="1500" baseline="0" dirty="0" smtClean="0"/>
                      <a:t>750 632,34</a:t>
                    </a:r>
                    <a:r>
                      <a:rPr lang="pl-PL" sz="1500" dirty="0" smtClean="0"/>
                      <a:t> </a:t>
                    </a:r>
                    <a:r>
                      <a:rPr lang="pl-PL" sz="1500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73229112976518"/>
                      <c:h val="0.12332211103528179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4.9512941185041511E-3"/>
                  <c:y val="3.8053146211267576E-2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Ochrona zdrowia;</a:t>
                    </a:r>
                  </a:p>
                  <a:p>
                    <a:r>
                      <a:rPr lang="pl-PL" dirty="0" smtClean="0"/>
                      <a:t>334</a:t>
                    </a:r>
                    <a:r>
                      <a:rPr lang="pl-PL" baseline="0" dirty="0" smtClean="0"/>
                      <a:t> 762,05</a:t>
                    </a:r>
                    <a:r>
                      <a:rPr lang="pl-PL" dirty="0" smtClean="0"/>
                      <a:t> </a:t>
                    </a:r>
                    <a:r>
                      <a:rPr lang="pl-PL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0996159807380253E-2"/>
                  <c:y val="1.1616930129456516E-2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Pomoc  społeczna; </a:t>
                    </a:r>
                    <a:br>
                      <a:rPr lang="pl-PL" dirty="0"/>
                    </a:br>
                    <a:r>
                      <a:rPr lang="pl-PL" dirty="0" smtClean="0"/>
                      <a:t>19</a:t>
                    </a:r>
                    <a:r>
                      <a:rPr lang="pl-PL" baseline="0" dirty="0" smtClean="0"/>
                      <a:t> 353 496,09</a:t>
                    </a:r>
                    <a:r>
                      <a:rPr lang="pl-PL" dirty="0" smtClean="0"/>
                      <a:t> </a:t>
                    </a:r>
                    <a:r>
                      <a:rPr lang="pl-PL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0.17664282748182825"/>
                  <c:y val="3.3930753725776502E-2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Gospodarka komunalna i ochrona środowiska; </a:t>
                    </a:r>
                    <a:br>
                      <a:rPr lang="pl-PL" dirty="0"/>
                    </a:br>
                    <a:r>
                      <a:rPr lang="pl-PL" dirty="0"/>
                      <a:t>3 </a:t>
                    </a:r>
                    <a:r>
                      <a:rPr lang="pl-PL" dirty="0" smtClean="0"/>
                      <a:t>374</a:t>
                    </a:r>
                    <a:r>
                      <a:rPr lang="pl-PL" baseline="0" dirty="0" smtClean="0"/>
                      <a:t> 958,67</a:t>
                    </a:r>
                    <a:r>
                      <a:rPr lang="pl-PL" dirty="0" smtClean="0"/>
                      <a:t> </a:t>
                    </a:r>
                    <a:r>
                      <a:rPr lang="pl-PL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0.25594947555918196"/>
                  <c:y val="-0.15579072563365967"/>
                </c:manualLayout>
              </c:layout>
              <c:tx>
                <c:rich>
                  <a:bodyPr/>
                  <a:lstStyle/>
                  <a:p>
                    <a:r>
                      <a:rPr lang="pl-PL" sz="1500" b="1" i="0" baseline="0" dirty="0"/>
                      <a:t>K</a:t>
                    </a:r>
                    <a:r>
                      <a:rPr lang="pl-PL" dirty="0"/>
                      <a:t>ultura i ochrona dziedzictwa narodowego; </a:t>
                    </a:r>
                    <a:br>
                      <a:rPr lang="pl-PL" dirty="0"/>
                    </a:br>
                    <a:r>
                      <a:rPr lang="pl-PL" dirty="0"/>
                      <a:t>1 </a:t>
                    </a:r>
                    <a:r>
                      <a:rPr lang="pl-PL" dirty="0" smtClean="0"/>
                      <a:t>999412,20 </a:t>
                    </a:r>
                    <a:r>
                      <a:rPr lang="pl-PL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6.3654015674032546E-2"/>
                  <c:y val="-0.12818764184931833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Kultura fizyczna;</a:t>
                    </a:r>
                  </a:p>
                  <a:p>
                    <a:r>
                      <a:rPr lang="pl-PL" dirty="0"/>
                      <a:t>1</a:t>
                    </a:r>
                    <a:r>
                      <a:rPr lang="pl-PL" baseline="0" dirty="0"/>
                      <a:t> </a:t>
                    </a:r>
                    <a:r>
                      <a:rPr lang="pl-PL" baseline="0" dirty="0" smtClean="0"/>
                      <a:t>187 314,89</a:t>
                    </a:r>
                    <a:r>
                      <a:rPr lang="pl-PL" dirty="0" smtClean="0"/>
                      <a:t> </a:t>
                    </a:r>
                    <a:r>
                      <a:rPr lang="pl-PL" dirty="0"/>
                      <a:t>zł 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3.9960837684701711E-2"/>
                  <c:y val="-0.22700982959565338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Edukacyjna opieka wychowawcza;         1 </a:t>
                    </a:r>
                    <a:r>
                      <a:rPr lang="pl-PL" dirty="0" smtClean="0"/>
                      <a:t>461172,75</a:t>
                    </a:r>
                    <a:endParaRPr lang="pl-PL" dirty="0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1714-478F-B5CD-5E879B8618E5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7.9705966185906526E-3"/>
                  <c:y val="-7.314250136228248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Inne</a:t>
                    </a:r>
                    <a:r>
                      <a:rPr lang="pl-PL" baseline="0" dirty="0" smtClean="0"/>
                      <a:t> wydatki</a:t>
                    </a:r>
                    <a:r>
                      <a:rPr lang="pl-PL" dirty="0" smtClean="0"/>
                      <a:t>;</a:t>
                    </a:r>
                    <a:endParaRPr lang="pl-PL" dirty="0"/>
                  </a:p>
                  <a:p>
                    <a:r>
                      <a:rPr lang="pl-PL" dirty="0" smtClean="0"/>
                      <a:t>522</a:t>
                    </a:r>
                    <a:r>
                      <a:rPr lang="pl-PL" baseline="0" dirty="0" smtClean="0"/>
                      <a:t> 911</a:t>
                    </a:r>
                    <a:r>
                      <a:rPr lang="pl-PL" dirty="0" smtClean="0"/>
                      <a:t> </a:t>
                    </a:r>
                    <a:r>
                      <a:rPr lang="pl-PL" dirty="0"/>
                      <a:t>zł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1714-478F-B5CD-5E879B8618E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1" i="0" baseline="0">
                    <a:latin typeface="Times New Roman" pitchFamily="18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Arkusz1!$A$2:$A$15</c:f>
              <c:strCache>
                <c:ptCount val="14"/>
                <c:pt idx="0">
                  <c:v>Rolnictwo i łowiectwo</c:v>
                </c:pt>
                <c:pt idx="1">
                  <c:v>Transport i łączność</c:v>
                </c:pt>
                <c:pt idx="2">
                  <c:v>Gospodarka mieszkaniowa</c:v>
                </c:pt>
                <c:pt idx="3">
                  <c:v>Administracja publiczna</c:v>
                </c:pt>
                <c:pt idx="4">
                  <c:v>Bezpieczeństwo publiczne i ochrona przeciwpożarowa</c:v>
                </c:pt>
                <c:pt idx="5">
                  <c:v>Obsługa długu publicznego</c:v>
                </c:pt>
                <c:pt idx="6">
                  <c:v>Oświata</c:v>
                </c:pt>
                <c:pt idx="7">
                  <c:v>Ochrona zdrowia</c:v>
                </c:pt>
                <c:pt idx="8">
                  <c:v>Pomoc  społeczna</c:v>
                </c:pt>
                <c:pt idx="9">
                  <c:v>Gospodarka komunalna i ochrona środowiska</c:v>
                </c:pt>
                <c:pt idx="10">
                  <c:v>Kultura i ochrona dziedzictwa narodowego</c:v>
                </c:pt>
                <c:pt idx="11">
                  <c:v>Kultura fizyczna </c:v>
                </c:pt>
                <c:pt idx="12">
                  <c:v>Edukacyjna opieka wychowawcza</c:v>
                </c:pt>
                <c:pt idx="13">
                  <c:v>Pozostałe</c:v>
                </c:pt>
              </c:strCache>
            </c:strRef>
          </c:cat>
          <c:val>
            <c:numRef>
              <c:f>Arkusz1!$B$2:$B$15</c:f>
              <c:numCache>
                <c:formatCode>#,##0.00</c:formatCode>
                <c:ptCount val="14"/>
                <c:pt idx="0">
                  <c:v>1740637.8</c:v>
                </c:pt>
                <c:pt idx="1">
                  <c:v>379237.35</c:v>
                </c:pt>
                <c:pt idx="2">
                  <c:v>2052535.7</c:v>
                </c:pt>
                <c:pt idx="3">
                  <c:v>5466445.6400000006</c:v>
                </c:pt>
                <c:pt idx="4">
                  <c:v>518001.51</c:v>
                </c:pt>
                <c:pt idx="5">
                  <c:v>33823.82</c:v>
                </c:pt>
                <c:pt idx="6">
                  <c:v>21750632.34</c:v>
                </c:pt>
                <c:pt idx="7">
                  <c:v>334762.05</c:v>
                </c:pt>
                <c:pt idx="8">
                  <c:v>19353496.09</c:v>
                </c:pt>
                <c:pt idx="9">
                  <c:v>3374958.67</c:v>
                </c:pt>
                <c:pt idx="10">
                  <c:v>1999412.2</c:v>
                </c:pt>
                <c:pt idx="11">
                  <c:v>1187314.8900000004</c:v>
                </c:pt>
                <c:pt idx="12">
                  <c:v>1461172.75</c:v>
                </c:pt>
                <c:pt idx="13" formatCode="#\ ##0\ &quot;zł&quot;">
                  <c:v>522910.9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1714-478F-B5CD-5E879B8618E5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b="1" dirty="0"/>
              <a:t>Wydatki bieżące – struktura według grup</a:t>
            </a:r>
            <a:r>
              <a:rPr lang="pl-PL" b="1" baseline="0" dirty="0"/>
              <a:t> wydatków</a:t>
            </a:r>
            <a:endParaRPr lang="pl-PL" b="1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Arkusz1!$A$2:$A$7</c:f>
              <c:strCache>
                <c:ptCount val="6"/>
                <c:pt idx="0">
                  <c:v>wynagrodzenia i składki od nich naliczane</c:v>
                </c:pt>
                <c:pt idx="1">
                  <c:v>wydatki związane z realizacją zadań statutowych jednostki</c:v>
                </c:pt>
                <c:pt idx="2">
                  <c:v>dotacje na zadania bieżące dla jednostek sektora finansów publicznych</c:v>
                </c:pt>
                <c:pt idx="3">
                  <c:v>dotacje na zadania bieżące dla jednostek spoza sektora finansów publicznych</c:v>
                </c:pt>
                <c:pt idx="4">
                  <c:v>świadczenia na rzecz osób fizycznych</c:v>
                </c:pt>
                <c:pt idx="5">
                  <c:v>Wydatki na obsługę długu</c:v>
                </c:pt>
              </c:strCache>
            </c:strRef>
          </c:cat>
          <c:val>
            <c:numRef>
              <c:f>Arkusz1!$B$2:$B$7</c:f>
              <c:numCache>
                <c:formatCode>#\ ##0.00\ _z_ł</c:formatCode>
                <c:ptCount val="6"/>
                <c:pt idx="0">
                  <c:v>23558951.710000001</c:v>
                </c:pt>
                <c:pt idx="1">
                  <c:v>14343022.140000001</c:v>
                </c:pt>
                <c:pt idx="2">
                  <c:v>2467463.04</c:v>
                </c:pt>
                <c:pt idx="3">
                  <c:v>2414488.15</c:v>
                </c:pt>
                <c:pt idx="4">
                  <c:v>17318235.09</c:v>
                </c:pt>
                <c:pt idx="5">
                  <c:v>33823.82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F33-45DE-AB71-31E0EA3A0C70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Arkusz1!$A$2:$A$7</c:f>
              <c:strCache>
                <c:ptCount val="6"/>
                <c:pt idx="0">
                  <c:v>wynagrodzenia i składki od nich naliczane</c:v>
                </c:pt>
                <c:pt idx="1">
                  <c:v>wydatki związane z realizacją zadań statutowych jednostki</c:v>
                </c:pt>
                <c:pt idx="2">
                  <c:v>dotacje na zadania bieżące dla jednostek sektora finansów publicznych</c:v>
                </c:pt>
                <c:pt idx="3">
                  <c:v>dotacje na zadania bieżące dla jednostek spoza sektora finansów publicznych</c:v>
                </c:pt>
                <c:pt idx="4">
                  <c:v>świadczenia na rzecz osób fizycznych</c:v>
                </c:pt>
                <c:pt idx="5">
                  <c:v>Wydatki na obsługę długu</c:v>
                </c:pt>
              </c:strCache>
            </c:strRef>
          </c:cat>
          <c:val>
            <c:numRef>
              <c:f>Arkusz1!$C$2:$C$7</c:f>
              <c:numCache>
                <c:formatCode>#\ ##0.00\ _z_ł</c:formatCode>
                <c:ptCount val="6"/>
                <c:pt idx="0">
                  <c:v>22994588.539999999</c:v>
                </c:pt>
                <c:pt idx="1">
                  <c:v>14028197.140000001</c:v>
                </c:pt>
                <c:pt idx="2">
                  <c:v>2282402.1800000002</c:v>
                </c:pt>
                <c:pt idx="3">
                  <c:v>2344942.23</c:v>
                </c:pt>
                <c:pt idx="4">
                  <c:v>8573153.3800000008</c:v>
                </c:pt>
                <c:pt idx="5">
                  <c:v>43460.91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F33-45DE-AB71-31E0EA3A0C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56139320"/>
        <c:axId val="356136968"/>
        <c:axId val="0"/>
      </c:bar3DChart>
      <c:catAx>
        <c:axId val="356139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6136968"/>
        <c:crosses val="autoZero"/>
        <c:auto val="1"/>
        <c:lblAlgn val="ctr"/>
        <c:lblOffset val="100"/>
        <c:noMultiLvlLbl val="0"/>
      </c:catAx>
      <c:valAx>
        <c:axId val="356136968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3561393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100" b="1" baseline="0"/>
            </a:pPr>
            <a:endParaRPr lang="pl-PL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55522747156607"/>
          <c:y val="0.14237763786479865"/>
          <c:w val="0.79044477252843404"/>
          <c:h val="0.6108487945783801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Wykonanie na 31.12.2016r.</c:v>
                </c:pt>
              </c:strCache>
            </c:strRef>
          </c:tx>
          <c:invertIfNegative val="0"/>
          <c:cat>
            <c:strRef>
              <c:f>Arkusz1!$A$2:$A$10</c:f>
              <c:strCache>
                <c:ptCount val="9"/>
                <c:pt idx="0">
                  <c:v>Szkoły podstawowe</c:v>
                </c:pt>
                <c:pt idx="1">
                  <c:v>Oddziały przedszkolne w szkołach podstawowych</c:v>
                </c:pt>
                <c:pt idx="2">
                  <c:v>Gimnazja</c:v>
                </c:pt>
                <c:pt idx="3">
                  <c:v>Przedszkola</c:v>
                </c:pt>
                <c:pt idx="4">
                  <c:v>Specjalne formy nauki w szkołach i przedszkolach</c:v>
                </c:pt>
                <c:pt idx="5">
                  <c:v>Zespoły obsługi ekonomiczno- administracyjnej szkół</c:v>
                </c:pt>
                <c:pt idx="6">
                  <c:v>Dowożenie uczniów do szkół</c:v>
                </c:pt>
                <c:pt idx="7">
                  <c:v>Dokształcanie i doskonalenie nauczycieli</c:v>
                </c:pt>
                <c:pt idx="8">
                  <c:v>Pozostała działalność</c:v>
                </c:pt>
              </c:strCache>
            </c:strRef>
          </c:cat>
          <c:val>
            <c:numRef>
              <c:f>Arkusz1!$B$2:$B$10</c:f>
              <c:numCache>
                <c:formatCode>#,##0.00</c:formatCode>
                <c:ptCount val="9"/>
                <c:pt idx="0">
                  <c:v>10304354.210000001</c:v>
                </c:pt>
                <c:pt idx="1">
                  <c:v>729946.32</c:v>
                </c:pt>
                <c:pt idx="2">
                  <c:v>4976022.24</c:v>
                </c:pt>
                <c:pt idx="3">
                  <c:v>2992436.79</c:v>
                </c:pt>
                <c:pt idx="4">
                  <c:v>686408.23</c:v>
                </c:pt>
                <c:pt idx="5">
                  <c:v>1364377.46</c:v>
                </c:pt>
                <c:pt idx="6">
                  <c:v>544327.97</c:v>
                </c:pt>
                <c:pt idx="7">
                  <c:v>102087.43</c:v>
                </c:pt>
                <c:pt idx="8">
                  <c:v>50671.69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FD-44C1-A99C-C383BF25B8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56138144"/>
        <c:axId val="356138536"/>
        <c:axId val="0"/>
      </c:bar3DChart>
      <c:catAx>
        <c:axId val="3561381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6138536"/>
        <c:crosses val="autoZero"/>
        <c:auto val="1"/>
        <c:lblAlgn val="ctr"/>
        <c:lblOffset val="100"/>
        <c:noMultiLvlLbl val="0"/>
      </c:catAx>
      <c:valAx>
        <c:axId val="356138536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3561381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 b="0" baseline="0"/>
            </a:pPr>
            <a:endParaRPr lang="pl-PL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1083989501312339"/>
          <c:y val="0.11685050345283271"/>
          <c:w val="0.78792935258092811"/>
          <c:h val="0.6572617662365000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Wykonanie na 31.12.2016r.</c:v>
                </c:pt>
              </c:strCache>
            </c:strRef>
          </c:tx>
          <c:invertIfNegative val="0"/>
          <c:cat>
            <c:strRef>
              <c:f>Arkusz1!$A$2:$A$4</c:f>
              <c:strCache>
                <c:ptCount val="3"/>
                <c:pt idx="0">
                  <c:v>Świetlice szkolne</c:v>
                </c:pt>
                <c:pt idx="1">
                  <c:v>Pomoc materialna dla uczniów</c:v>
                </c:pt>
                <c:pt idx="2">
                  <c:v>Wczesne wspomaganie rozwoju dziecka</c:v>
                </c:pt>
              </c:strCache>
            </c:strRef>
          </c:cat>
          <c:val>
            <c:numRef>
              <c:f>Arkusz1!$B$2:$B$4</c:f>
              <c:numCache>
                <c:formatCode>#,##0.00</c:formatCode>
                <c:ptCount val="3"/>
                <c:pt idx="0">
                  <c:v>1279465</c:v>
                </c:pt>
                <c:pt idx="1">
                  <c:v>173025.69</c:v>
                </c:pt>
                <c:pt idx="2">
                  <c:v>8682.06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779-4B3E-8139-A5835437AA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56135792"/>
        <c:axId val="356140888"/>
        <c:axId val="0"/>
      </c:bar3DChart>
      <c:catAx>
        <c:axId val="3561357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6140888"/>
        <c:crosses val="autoZero"/>
        <c:auto val="1"/>
        <c:lblAlgn val="ctr"/>
        <c:lblOffset val="100"/>
        <c:noMultiLvlLbl val="0"/>
      </c:catAx>
      <c:valAx>
        <c:axId val="356140888"/>
        <c:scaling>
          <c:orientation val="minMax"/>
        </c:scaling>
        <c:delete val="0"/>
        <c:axPos val="l"/>
        <c:majorGridlines/>
        <c:numFmt formatCode="#,##0.00\ &quot;zł&quot;" sourceLinked="0"/>
        <c:majorTickMark val="none"/>
        <c:minorTickMark val="none"/>
        <c:tickLblPos val="nextTo"/>
        <c:crossAx val="35613579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 baseline="0"/>
            </a:pPr>
            <a:endParaRPr lang="pl-PL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3680" cy="3408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10008" y="0"/>
            <a:ext cx="4293680" cy="3408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DC751-ED0F-4DB4-916F-716A6BE99D17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6453683"/>
            <a:ext cx="4293680" cy="3408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10008" y="6453683"/>
            <a:ext cx="4293680" cy="3408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CDAC1-5FE0-4404-975C-FB39CADAD16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767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92599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11110" y="0"/>
            <a:ext cx="4292599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9AC40-CF6C-4ACD-9523-D38B11A518FD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254375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0601" y="3227388"/>
            <a:ext cx="7924800" cy="3057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3596"/>
            <a:ext cx="4292599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11110" y="6453596"/>
            <a:ext cx="4292599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EF091-AA90-451C-9A95-6C3A72D693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1477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79167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31218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6425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027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78249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80149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77690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19536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4607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12085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2778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89167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28076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89930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05606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11054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59937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10777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71566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01433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431519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6627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0777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25249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115091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842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61949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86152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431191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764587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68572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5672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9977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4910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4049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202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6361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169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8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9785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4035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6445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1702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7191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9664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72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684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941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148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991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683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915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5246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775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B9E0D-143A-4FEF-89D6-2A8627B143F1}" type="datetimeFigureOut">
              <a:rPr lang="pl-PL" smtClean="0"/>
              <a:pPr/>
              <a:t>2017-05-05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81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76672"/>
            <a:ext cx="13144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rostokąt 9"/>
          <p:cNvSpPr/>
          <p:nvPr/>
        </p:nvSpPr>
        <p:spPr>
          <a:xfrm>
            <a:off x="395536" y="2276872"/>
            <a:ext cx="8352928" cy="3908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Sprawozdanie z wykonania Budżetu Gminy Grodków</a:t>
            </a:r>
          </a:p>
          <a:p>
            <a:pPr algn="ctr"/>
            <a:r>
              <a:rPr lang="pl-PL" sz="5400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za rok </a:t>
            </a:r>
            <a:r>
              <a:rPr lang="pl-PL" sz="5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2016</a:t>
            </a:r>
            <a:endParaRPr lang="pl-PL" sz="5400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l-PL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Burmistrz </a:t>
            </a:r>
            <a:r>
              <a:rPr lang="pl-PL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Grodkowa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2777454375"/>
              </p:ext>
            </p:extLst>
          </p:nvPr>
        </p:nvGraphicFramePr>
        <p:xfrm>
          <a:off x="0" y="260648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2888045112"/>
              </p:ext>
            </p:extLst>
          </p:nvPr>
        </p:nvGraphicFramePr>
        <p:xfrm>
          <a:off x="0" y="260648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76020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Wydatki - ogółem </a:t>
            </a:r>
          </a:p>
          <a:p>
            <a:endParaRPr lang="pl-PL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r>
              <a:rPr lang="pl-PL" sz="2400" b="1" dirty="0">
                <a:latin typeface="Arial" pitchFamily="34" charset="0"/>
                <a:cs typeface="Arial" pitchFamily="34" charset="0"/>
              </a:rPr>
              <a:t>Wydatki budżetu Gminy Grodków na koniec okresu sprawozdawczego zostały wykonane w kwocie</a:t>
            </a:r>
          </a:p>
          <a:p>
            <a:pPr algn="ctr"/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l-PL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2400" b="1" u="sng" dirty="0" smtClean="0">
                <a:latin typeface="Arial" pitchFamily="34" charset="0"/>
                <a:cs typeface="Arial" pitchFamily="34" charset="0"/>
              </a:rPr>
              <a:t>65.940.316,96 </a:t>
            </a:r>
            <a:r>
              <a:rPr lang="pl-PL" sz="2400" b="1" u="sng" dirty="0">
                <a:latin typeface="Arial" pitchFamily="34" charset="0"/>
                <a:cs typeface="Arial" pitchFamily="34" charset="0"/>
              </a:rPr>
              <a:t>zł, </a:t>
            </a:r>
          </a:p>
          <a:p>
            <a:pPr algn="ctr"/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l-PL" sz="2400" b="1" dirty="0">
                <a:latin typeface="Arial" pitchFamily="34" charset="0"/>
                <a:cs typeface="Arial" pitchFamily="34" charset="0"/>
              </a:rPr>
              <a:t>wydatki bieżące stanowią kwotę </a:t>
            </a:r>
          </a:p>
          <a:p>
            <a:pPr algn="ctr"/>
            <a:r>
              <a:rPr lang="pl-PL" sz="2400" b="1" u="sng" dirty="0" smtClean="0">
                <a:latin typeface="Arial" pitchFamily="34" charset="0"/>
                <a:cs typeface="Arial" pitchFamily="34" charset="0"/>
              </a:rPr>
              <a:t>60.175.341,76 </a:t>
            </a:r>
            <a:r>
              <a:rPr lang="pl-PL" sz="2400" b="1" u="sng" dirty="0">
                <a:latin typeface="Arial" pitchFamily="34" charset="0"/>
                <a:cs typeface="Arial" pitchFamily="34" charset="0"/>
              </a:rPr>
              <a:t>zł </a:t>
            </a:r>
          </a:p>
          <a:p>
            <a:pPr algn="ctr"/>
            <a:r>
              <a:rPr lang="pl-PL" sz="2400" b="1" dirty="0" smtClean="0">
                <a:latin typeface="Arial" pitchFamily="34" charset="0"/>
                <a:cs typeface="Arial" pitchFamily="34" charset="0"/>
              </a:rPr>
              <a:t>(91,26 </a:t>
            </a:r>
            <a:r>
              <a:rPr lang="pl-PL" sz="2400" b="1" dirty="0">
                <a:latin typeface="Arial" pitchFamily="34" charset="0"/>
                <a:cs typeface="Arial" pitchFamily="34" charset="0"/>
              </a:rPr>
              <a:t>% wydatków ogółem) </a:t>
            </a:r>
          </a:p>
          <a:p>
            <a:pPr algn="ctr"/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l-PL" sz="2400" b="1" dirty="0">
                <a:latin typeface="Arial" pitchFamily="34" charset="0"/>
                <a:cs typeface="Arial" pitchFamily="34" charset="0"/>
              </a:rPr>
              <a:t>wydatki majątkowe kwotę </a:t>
            </a:r>
          </a:p>
          <a:p>
            <a:pPr algn="ctr"/>
            <a:r>
              <a:rPr lang="pl-PL" sz="2400" b="1" u="sng" dirty="0" smtClean="0">
                <a:latin typeface="Arial" pitchFamily="34" charset="0"/>
                <a:cs typeface="Arial" pitchFamily="34" charset="0"/>
              </a:rPr>
              <a:t>5.764.975,20 </a:t>
            </a:r>
            <a:r>
              <a:rPr lang="pl-PL" sz="2400" b="1" u="sng" dirty="0">
                <a:latin typeface="Arial" pitchFamily="34" charset="0"/>
                <a:cs typeface="Arial" pitchFamily="34" charset="0"/>
              </a:rPr>
              <a:t>zł </a:t>
            </a:r>
          </a:p>
          <a:p>
            <a:pPr algn="ctr"/>
            <a:r>
              <a:rPr lang="pl-PL" sz="2400" b="1" dirty="0" smtClean="0">
                <a:latin typeface="Arial" pitchFamily="34" charset="0"/>
                <a:cs typeface="Arial" pitchFamily="34" charset="0"/>
              </a:rPr>
              <a:t>(8,74 </a:t>
            </a:r>
            <a:r>
              <a:rPr lang="pl-PL" sz="2400" b="1" dirty="0">
                <a:latin typeface="Arial" pitchFamily="34" charset="0"/>
                <a:cs typeface="Arial" pitchFamily="34" charset="0"/>
              </a:rPr>
              <a:t>% wydatków ogółem).</a:t>
            </a:r>
          </a:p>
          <a:p>
            <a:pPr algn="ctr"/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Wydatki bieżące </a:t>
            </a:r>
          </a:p>
          <a:p>
            <a:endParaRPr lang="pl-PL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747572"/>
              </p:ext>
            </p:extLst>
          </p:nvPr>
        </p:nvGraphicFramePr>
        <p:xfrm>
          <a:off x="323528" y="764704"/>
          <a:ext cx="8496944" cy="56166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Dział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Nazwa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Wykonanie                 na  </a:t>
                      </a:r>
                      <a:r>
                        <a:rPr lang="pl-PL" sz="1100" dirty="0" smtClean="0"/>
                        <a:t>31.12.2016 </a:t>
                      </a:r>
                      <a:r>
                        <a:rPr lang="pl-PL" sz="1100" dirty="0"/>
                        <a:t>r.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%  w wydatkach bieżących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72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010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Rolnictwo i łowiectwo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1 </a:t>
                      </a:r>
                      <a:r>
                        <a:rPr lang="pl-PL" sz="1100" baseline="0" dirty="0"/>
                        <a:t> </a:t>
                      </a:r>
                      <a:r>
                        <a:rPr lang="pl-PL" sz="1100" baseline="0" dirty="0" smtClean="0"/>
                        <a:t>740 637,80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2,89%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600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/>
                        <a:t>Transport i łączność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379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 237,35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0,63%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700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Gospodarka mieszkaniowa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2 </a:t>
                      </a:r>
                      <a:r>
                        <a:rPr lang="pl-PL" sz="1100" dirty="0" smtClean="0"/>
                        <a:t>052</a:t>
                      </a:r>
                      <a:r>
                        <a:rPr lang="pl-PL" sz="1100" baseline="0" dirty="0" smtClean="0"/>
                        <a:t> 535,70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3,41%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710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Działalność usługowa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58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 987,90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0,10%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750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Administracja publiczna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pl-PL" sz="1100" baseline="0" dirty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466 445,64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9,08%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751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Urzędy naczelnych organów władzy państwowej, kontroli i ochrony prawa oraz sądownictwa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 959,05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0,04%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72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752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Obrona narodowa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00,00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0,00%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754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Bezpieczeństwo publiczne i ochrona przeciwpożarowa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518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 001,51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0,86%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757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Obsługa długu publicznego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 823,82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0,06%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758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/>
                        <a:t>Różne rozliczenia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211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 228,00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0,35%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801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Oświata i wychowanie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21</a:t>
                      </a:r>
                      <a:r>
                        <a:rPr lang="pl-PL" sz="1100" baseline="0" dirty="0"/>
                        <a:t> </a:t>
                      </a:r>
                      <a:r>
                        <a:rPr lang="pl-PL" sz="1100" baseline="0" dirty="0" smtClean="0"/>
                        <a:t>750 632,34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36,15%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851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/>
                        <a:t>Ochrona zdrowia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334</a:t>
                      </a:r>
                      <a:r>
                        <a:rPr lang="pl-PL" sz="1100" baseline="0" dirty="0" smtClean="0"/>
                        <a:t> 762,05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0,56%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852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/>
                        <a:t>Pomoc społeczna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 353 496,09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32,16%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853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/>
                        <a:t>Pozostałe zadania w zakresie polityki społecznej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 736,00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0,37%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854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/>
                        <a:t>Edukacyjna opieka wychowawcza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1 </a:t>
                      </a:r>
                      <a:r>
                        <a:rPr lang="pl-PL" sz="1100" dirty="0" smtClean="0"/>
                        <a:t>461</a:t>
                      </a:r>
                      <a:r>
                        <a:rPr lang="pl-PL" sz="1100" baseline="0" dirty="0" smtClean="0"/>
                        <a:t> 172,75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2,43%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900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Gospodarka komunalna i ochrona środowiska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3 </a:t>
                      </a:r>
                      <a:r>
                        <a:rPr lang="pl-PL" sz="1100" dirty="0" smtClean="0"/>
                        <a:t>374</a:t>
                      </a:r>
                      <a:r>
                        <a:rPr lang="pl-PL" sz="1100" baseline="0" dirty="0" smtClean="0"/>
                        <a:t> 958,67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5,61%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921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Kultura i ochrona dziedzictwa narodowego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/>
                        <a:t>1 </a:t>
                      </a:r>
                      <a:r>
                        <a:rPr lang="pl-PL" sz="1100" dirty="0" smtClean="0"/>
                        <a:t>999</a:t>
                      </a:r>
                      <a:r>
                        <a:rPr lang="pl-PL" sz="1100" baseline="0" dirty="0" smtClean="0"/>
                        <a:t> 412,20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3,32%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/>
                        <a:t>926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/>
                        <a:t>Kultura fizyczna 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1100" baseline="0" dirty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100" baseline="0" dirty="0" smtClean="0">
                          <a:latin typeface="+mn-lt"/>
                          <a:ea typeface="+mn-ea"/>
                          <a:cs typeface="+mn-cs"/>
                        </a:rPr>
                        <a:t>187 314,89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/>
                        <a:t>1,98%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/>
                        <a:t> </a:t>
                      </a:r>
                      <a:endParaRPr lang="pl-PL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Razem wydatki bieżące</a:t>
                      </a:r>
                      <a:endParaRPr lang="pl-PL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lang="pl-PL" sz="1400" b="1" baseline="0" dirty="0" smtClean="0">
                          <a:latin typeface="+mn-lt"/>
                          <a:ea typeface="+mn-ea"/>
                          <a:cs typeface="+mn-cs"/>
                        </a:rPr>
                        <a:t> 175 341,76</a:t>
                      </a:r>
                      <a:endParaRPr lang="pl-PL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100,00%</a:t>
                      </a:r>
                      <a:endParaRPr lang="pl-PL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-36512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17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16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Wydatki bieżące- struktura</a:t>
            </a:r>
          </a:p>
          <a:p>
            <a:pPr algn="ctr"/>
            <a:endParaRPr lang="pl-PL" b="1" dirty="0"/>
          </a:p>
          <a:p>
            <a:pPr algn="ctr"/>
            <a:endParaRPr lang="pl-PL" b="1" dirty="0"/>
          </a:p>
          <a:p>
            <a:pPr algn="ctr"/>
            <a:endParaRPr lang="pl-PL" b="1" dirty="0"/>
          </a:p>
          <a:p>
            <a:pPr algn="ctr"/>
            <a:endParaRPr lang="pl-PL" sz="2400" b="1" dirty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2566948949"/>
              </p:ext>
            </p:extLst>
          </p:nvPr>
        </p:nvGraphicFramePr>
        <p:xfrm>
          <a:off x="0" y="620688"/>
          <a:ext cx="8784976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3670254765"/>
              </p:ext>
            </p:extLst>
          </p:nvPr>
        </p:nvGraphicFramePr>
        <p:xfrm>
          <a:off x="0" y="260648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-7147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568952" cy="22713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16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</a:rPr>
              <a:t>Wydatki bieżące - oświata</a:t>
            </a:r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286411"/>
              </p:ext>
            </p:extLst>
          </p:nvPr>
        </p:nvGraphicFramePr>
        <p:xfrm>
          <a:off x="467544" y="908730"/>
          <a:ext cx="8280921" cy="57016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603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603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603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612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/>
                        <a:t>Dział  / rozdział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/>
                        <a:t>Kierunek wydatku (nazwa rozdziału)</a:t>
                      </a:r>
                      <a:endParaRPr lang="pl-PL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/>
                        <a:t>Wykonanie   na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/>
                        <a:t>31.12.2016 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30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</a:rPr>
                        <a:t>801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</a:rPr>
                        <a:t>Oświata i wychowanie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</a:rPr>
                        <a:t>21</a:t>
                      </a:r>
                      <a:r>
                        <a:rPr lang="pl-PL" sz="1200" b="1" baseline="0" dirty="0">
                          <a:latin typeface="+mj-lt"/>
                        </a:rPr>
                        <a:t> </a:t>
                      </a:r>
                      <a:r>
                        <a:rPr lang="pl-PL" sz="1200" b="1" baseline="0" dirty="0" smtClean="0">
                          <a:latin typeface="+mj-lt"/>
                        </a:rPr>
                        <a:t>750 632,34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80101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Szkoły podstawowe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</a:rPr>
                        <a:t>10</a:t>
                      </a:r>
                      <a:r>
                        <a:rPr lang="pl-PL" sz="1200" baseline="0" dirty="0" smtClean="0">
                          <a:latin typeface="+mj-lt"/>
                        </a:rPr>
                        <a:t> 304 354,21</a:t>
                      </a:r>
                      <a:r>
                        <a:rPr lang="pl-PL" sz="1200" dirty="0" smtClean="0">
                          <a:latin typeface="+mj-lt"/>
                        </a:rPr>
                        <a:t> 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80103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Oddziały przedszkolne w szkołach podstawowych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latin typeface="+mj-lt"/>
                          <a:ea typeface="+mn-ea"/>
                          <a:cs typeface="+mn-cs"/>
                        </a:rPr>
                        <a:t>729</a:t>
                      </a:r>
                      <a:r>
                        <a:rPr lang="pl-PL" sz="1200" b="0" baseline="0" dirty="0" smtClean="0">
                          <a:latin typeface="+mj-lt"/>
                          <a:ea typeface="+mn-ea"/>
                          <a:cs typeface="+mn-cs"/>
                        </a:rPr>
                        <a:t> 946,32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80104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Przedszkola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r>
                        <a:rPr lang="pl-PL" sz="1200" b="0" baseline="0" dirty="0" smtClean="0">
                          <a:latin typeface="+mj-lt"/>
                          <a:ea typeface="+mn-ea"/>
                          <a:cs typeface="+mn-cs"/>
                        </a:rPr>
                        <a:t> 992 436,79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80110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Gimnazja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4 </a:t>
                      </a:r>
                      <a:r>
                        <a:rPr lang="pl-PL" sz="1200" dirty="0" smtClean="0">
                          <a:latin typeface="+mj-lt"/>
                        </a:rPr>
                        <a:t>976</a:t>
                      </a:r>
                      <a:r>
                        <a:rPr lang="pl-PL" sz="1200" baseline="0" dirty="0" smtClean="0">
                          <a:latin typeface="+mj-lt"/>
                        </a:rPr>
                        <a:t> 022,24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80113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Dowożenie uczniów do szkół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latin typeface="+mj-lt"/>
                          <a:ea typeface="+mn-ea"/>
                          <a:cs typeface="+mn-cs"/>
                        </a:rPr>
                        <a:t>544</a:t>
                      </a:r>
                      <a:r>
                        <a:rPr lang="pl-PL" sz="1200" b="0" baseline="0" dirty="0" smtClean="0">
                          <a:latin typeface="+mj-lt"/>
                          <a:ea typeface="+mn-ea"/>
                          <a:cs typeface="+mn-cs"/>
                        </a:rPr>
                        <a:t> 327,97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80114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Zespoły obsługi ekonomiczno- administracyjnej szkół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1 </a:t>
                      </a:r>
                      <a:r>
                        <a:rPr lang="pl-PL" sz="1200" dirty="0" smtClean="0">
                          <a:latin typeface="+mj-lt"/>
                        </a:rPr>
                        <a:t>364</a:t>
                      </a:r>
                      <a:r>
                        <a:rPr lang="pl-PL" sz="1200" baseline="0" dirty="0" smtClean="0">
                          <a:latin typeface="+mj-lt"/>
                        </a:rPr>
                        <a:t> 377,46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0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80146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Dokształcanie i doskonalenie nauczycieli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latin typeface="+mj-lt"/>
                          <a:ea typeface="+mn-ea"/>
                          <a:cs typeface="+mn-cs"/>
                        </a:rPr>
                        <a:t>102</a:t>
                      </a:r>
                      <a:r>
                        <a:rPr lang="pl-PL" sz="1200" b="0" baseline="0" dirty="0" smtClean="0">
                          <a:latin typeface="+mj-lt"/>
                          <a:ea typeface="+mn-ea"/>
                          <a:cs typeface="+mn-cs"/>
                        </a:rPr>
                        <a:t> 087,43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38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>
                          <a:latin typeface="+mj-lt"/>
                          <a:ea typeface="Times New Roman"/>
                          <a:cs typeface="Times New Roman"/>
                        </a:rPr>
                        <a:t>80149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>
                          <a:latin typeface="+mj-lt"/>
                          <a:ea typeface="Times New Roman"/>
                          <a:cs typeface="Times New Roman"/>
                        </a:rPr>
                        <a:t>Realizacja zadań wymagających specjalnej organizacji                       w przedszkolach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latin typeface="+mj-lt"/>
                          <a:ea typeface="Times New Roman"/>
                          <a:cs typeface="Times New Roman"/>
                        </a:rPr>
                        <a:t>186</a:t>
                      </a:r>
                      <a:r>
                        <a:rPr lang="pl-PL" sz="1200" b="0" baseline="0" dirty="0" smtClean="0">
                          <a:latin typeface="+mj-lt"/>
                          <a:ea typeface="Times New Roman"/>
                          <a:cs typeface="Times New Roman"/>
                        </a:rPr>
                        <a:t> 748,20</a:t>
                      </a:r>
                      <a:endParaRPr lang="pl-PL" sz="12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38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>
                          <a:latin typeface="+mj-lt"/>
                          <a:ea typeface="Times New Roman"/>
                          <a:cs typeface="Times New Roman"/>
                        </a:rPr>
                        <a:t>80150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Realizacja zadań wymagających specjalnej organizacji w szkołach    </a:t>
                      </a:r>
                      <a:r>
                        <a:rPr lang="pl-PL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i gimnazjach</a:t>
                      </a:r>
                      <a:endParaRPr lang="pl-PL" sz="1200" b="0" kern="1200" dirty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latin typeface="+mj-lt"/>
                          <a:ea typeface="Times New Roman"/>
                          <a:cs typeface="Times New Roman"/>
                        </a:rPr>
                        <a:t>499</a:t>
                      </a:r>
                      <a:r>
                        <a:rPr lang="pl-PL" sz="1200" b="0" baseline="0" dirty="0" smtClean="0">
                          <a:latin typeface="+mj-lt"/>
                          <a:ea typeface="Times New Roman"/>
                          <a:cs typeface="Times New Roman"/>
                        </a:rPr>
                        <a:t> 660,03</a:t>
                      </a:r>
                      <a:endParaRPr lang="pl-PL" sz="12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60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80195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Pozostała działalność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latin typeface="+mj-lt"/>
                          <a:ea typeface="+mn-ea"/>
                          <a:cs typeface="+mn-cs"/>
                        </a:rPr>
                        <a:t>50</a:t>
                      </a:r>
                      <a:r>
                        <a:rPr lang="pl-PL" sz="1200" b="0" baseline="0" dirty="0" smtClean="0">
                          <a:latin typeface="+mj-lt"/>
                          <a:ea typeface="+mn-ea"/>
                          <a:cs typeface="+mn-cs"/>
                        </a:rPr>
                        <a:t> 671,69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</a:rPr>
                        <a:t>854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</a:rPr>
                        <a:t>Edukacyjna opieka wychowawcza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</a:rPr>
                        <a:t>1 </a:t>
                      </a:r>
                      <a:r>
                        <a:rPr lang="pl-PL" sz="1200" b="1" dirty="0" smtClean="0">
                          <a:latin typeface="+mj-lt"/>
                        </a:rPr>
                        <a:t>461</a:t>
                      </a:r>
                      <a:r>
                        <a:rPr lang="pl-PL" sz="1200" b="1" baseline="0" dirty="0" smtClean="0">
                          <a:latin typeface="+mj-lt"/>
                        </a:rPr>
                        <a:t> 172,75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85401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Świetlice szkolne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1 </a:t>
                      </a:r>
                      <a:r>
                        <a:rPr lang="pl-PL" sz="1200" dirty="0" smtClean="0">
                          <a:latin typeface="+mj-lt"/>
                        </a:rPr>
                        <a:t>279</a:t>
                      </a:r>
                      <a:r>
                        <a:rPr lang="pl-PL" sz="1200" baseline="0" dirty="0" smtClean="0">
                          <a:latin typeface="+mj-lt"/>
                        </a:rPr>
                        <a:t> 465,00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85404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Wczesne wspomaganie rozwoju dziecka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latin typeface="+mj-lt"/>
                          <a:ea typeface="+mn-ea"/>
                          <a:cs typeface="+mn-cs"/>
                        </a:rPr>
                        <a:t>8</a:t>
                      </a:r>
                      <a:r>
                        <a:rPr lang="pl-PL" sz="1200" b="0" baseline="0" dirty="0" smtClean="0">
                          <a:latin typeface="+mj-lt"/>
                          <a:ea typeface="+mn-ea"/>
                          <a:cs typeface="+mn-cs"/>
                        </a:rPr>
                        <a:t> 682,06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85415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</a:rPr>
                        <a:t>Pomoc materialna dla uczniów</a:t>
                      </a:r>
                      <a:endParaRPr lang="pl-PL" sz="1200" b="1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latin typeface="+mj-lt"/>
                          <a:ea typeface="+mn-ea"/>
                          <a:cs typeface="+mn-cs"/>
                        </a:rPr>
                        <a:t>173</a:t>
                      </a:r>
                      <a:r>
                        <a:rPr lang="pl-PL" sz="1200" b="0" baseline="0" dirty="0" smtClean="0">
                          <a:latin typeface="+mj-lt"/>
                          <a:ea typeface="+mn-ea"/>
                          <a:cs typeface="+mn-cs"/>
                        </a:rPr>
                        <a:t> 025,69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238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</a:rPr>
                        <a:t> 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</a:rPr>
                        <a:t>Razem wydatki bieżące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</a:rPr>
                        <a:t>23</a:t>
                      </a:r>
                      <a:r>
                        <a:rPr lang="pl-PL" sz="1200" b="1" baseline="0" dirty="0" smtClean="0">
                          <a:latin typeface="+mj-lt"/>
                        </a:rPr>
                        <a:t> 211 805,09</a:t>
                      </a:r>
                      <a:endParaRPr lang="pl-PL" sz="12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-24"/>
            <a:ext cx="9144032" cy="6830838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Wydatki bieżące – oświata</a:t>
            </a:r>
          </a:p>
          <a:p>
            <a:pPr algn="ctr"/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Dział 801 – Oświata i wychowanie</a:t>
            </a:r>
          </a:p>
          <a:p>
            <a:pPr algn="ctr"/>
            <a:endParaRPr lang="pl-PL" sz="216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  <a:cs typeface="Times New Roman" pitchFamily="18" charset="0"/>
            </a:endParaRPr>
          </a:p>
          <a:p>
            <a:pPr algn="ctr"/>
            <a:r>
              <a:rPr lang="pl-PL" sz="216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RAZEM – 21 </a:t>
            </a:r>
            <a:r>
              <a:rPr lang="pl-PL" sz="216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750 632,34 </a:t>
            </a:r>
            <a:r>
              <a:rPr lang="pl-PL" sz="216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zł</a:t>
            </a:r>
          </a:p>
          <a:p>
            <a:pPr algn="ctr"/>
            <a:endParaRPr lang="pl-PL" b="1" dirty="0"/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1810732229"/>
              </p:ext>
            </p:extLst>
          </p:nvPr>
        </p:nvGraphicFramePr>
        <p:xfrm>
          <a:off x="10552" y="836712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Wydatki bieżące – oświata</a:t>
            </a:r>
          </a:p>
          <a:p>
            <a:pPr algn="ctr"/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Dział 854 – Edukacyjna opieka wychowawcza</a:t>
            </a:r>
          </a:p>
          <a:p>
            <a:pPr algn="ctr"/>
            <a:endParaRPr lang="pl-PL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  <a:cs typeface="Times New Roman" pitchFamily="18" charset="0"/>
            </a:endParaRPr>
          </a:p>
          <a:p>
            <a:pPr algn="ctr"/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RAZEM – 1 </a:t>
            </a:r>
            <a:r>
              <a:rPr lang="pl-PL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461 172,75 </a:t>
            </a:r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zł</a:t>
            </a:r>
          </a:p>
          <a:p>
            <a:pPr algn="ctr"/>
            <a:endParaRPr lang="pl-PL" b="1" dirty="0"/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3638472484"/>
              </p:ext>
            </p:extLst>
          </p:nvPr>
        </p:nvGraphicFramePr>
        <p:xfrm>
          <a:off x="0" y="836712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611560" y="332656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Finansowanie oświaty</a:t>
            </a:r>
          </a:p>
          <a:p>
            <a:pPr algn="ctr"/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Do wydatków oświatowych finansowanych przez subwencję oświatową Gmina w </a:t>
            </a:r>
            <a:r>
              <a:rPr lang="pl-PL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2016 </a:t>
            </a:r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roku dopłaciła z budżetu </a:t>
            </a:r>
            <a:r>
              <a:rPr lang="pl-PL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3.269.869,25  </a:t>
            </a:r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zł</a:t>
            </a:r>
          </a:p>
          <a:p>
            <a:pPr algn="ctr"/>
            <a:endParaRPr lang="pl-PL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  <a:cs typeface="Times New Roman" pitchFamily="18" charset="0"/>
            </a:endParaRPr>
          </a:p>
          <a:p>
            <a:pPr algn="ctr"/>
            <a:endParaRPr lang="pl-PL" b="1" dirty="0"/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1792008284"/>
              </p:ext>
            </p:extLst>
          </p:nvPr>
        </p:nvGraphicFramePr>
        <p:xfrm>
          <a:off x="0" y="1412776"/>
          <a:ext cx="910778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046283"/>
              </p:ext>
            </p:extLst>
          </p:nvPr>
        </p:nvGraphicFramePr>
        <p:xfrm>
          <a:off x="1115616" y="1484784"/>
          <a:ext cx="7092181" cy="52129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6358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4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zadania z subwencji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42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Dział/ rozdział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Kierunek wydatku (nazwa rozdziału)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Wykonanie </a:t>
                      </a:r>
                    </a:p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na </a:t>
                      </a:r>
                      <a:r>
                        <a:rPr lang="pl-PL" sz="1600" b="1" u="none" strike="noStrike" dirty="0" smtClean="0">
                          <a:effectLst/>
                          <a:latin typeface="+mj-lt"/>
                        </a:rPr>
                        <a:t>31.12.2016 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82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  <a:latin typeface="+mj-lt"/>
                        </a:rPr>
                        <a:t>1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  <a:latin typeface="+mj-lt"/>
                        </a:rPr>
                        <a:t>2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u="none" strike="noStrike" dirty="0">
                          <a:effectLst/>
                          <a:latin typeface="+mj-lt"/>
                        </a:rPr>
                        <a:t>3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164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80101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Szkoły podstawowe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r>
                        <a:rPr lang="pl-PL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304 354,21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272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80110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Gimnazja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4</a:t>
                      </a:r>
                      <a:r>
                        <a:rPr lang="pl-PL" sz="16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 976 022,24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67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80114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Zespoły obsługi ekonomiczno- administracyjnej szkół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786</a:t>
                      </a:r>
                      <a:r>
                        <a:rPr lang="pl-PL" sz="16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 144,46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18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80146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Dokształcanie i doskonalenie nauczycieli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93</a:t>
                      </a:r>
                      <a:r>
                        <a:rPr lang="pl-PL" sz="16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 277,56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763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Realizacja zadań wymagających stosowania specjalnej organizacji nauki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499</a:t>
                      </a:r>
                      <a:r>
                        <a:rPr lang="pl-PL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660,03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763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80195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Pozostała działalność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50</a:t>
                      </a:r>
                      <a:r>
                        <a:rPr lang="pl-PL" sz="16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 671,69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82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85404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1" i="0" u="none" strike="noStrike" dirty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Wczesne</a:t>
                      </a:r>
                      <a:r>
                        <a:rPr lang="pl-PL" sz="16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 wspomaganie rozwoju dziecka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r>
                        <a:rPr lang="pl-PL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682,06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82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Razem wydatki bieżące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16 </a:t>
                      </a:r>
                      <a:r>
                        <a:rPr lang="pl-PL" sz="1600" b="1" u="none" strike="noStrike" dirty="0" smtClean="0">
                          <a:effectLst/>
                          <a:latin typeface="+mj-lt"/>
                        </a:rPr>
                        <a:t>718</a:t>
                      </a:r>
                      <a:r>
                        <a:rPr lang="pl-PL" sz="1600" b="1" u="none" strike="noStrike" baseline="0" dirty="0" smtClean="0">
                          <a:effectLst/>
                          <a:latin typeface="+mj-lt"/>
                        </a:rPr>
                        <a:t> 812,25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4280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>
                          <a:effectLst/>
                          <a:latin typeface="+mj-lt"/>
                        </a:rPr>
                        <a:t> </a:t>
                      </a:r>
                      <a:endParaRPr lang="pl-PL" sz="16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finansowanie 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8232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subwencja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u="none" strike="noStrike" dirty="0" smtClean="0">
                          <a:effectLst/>
                          <a:latin typeface="+mj-lt"/>
                        </a:rPr>
                        <a:t>13</a:t>
                      </a:r>
                      <a:r>
                        <a:rPr lang="pl-PL" sz="1600" b="1" u="none" strike="noStrike" baseline="0" dirty="0" smtClean="0">
                          <a:effectLst/>
                          <a:latin typeface="+mj-lt"/>
                        </a:rPr>
                        <a:t> 448 943</a:t>
                      </a:r>
                      <a:r>
                        <a:rPr lang="pl-PL" sz="1600" b="1" u="none" strike="noStrike" dirty="0" smtClean="0">
                          <a:effectLst/>
                          <a:latin typeface="+mj-lt"/>
                        </a:rPr>
                        <a:t>,00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8232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>
                          <a:effectLst/>
                          <a:latin typeface="+mj-lt"/>
                        </a:rPr>
                        <a:t> </a:t>
                      </a:r>
                      <a:endParaRPr lang="pl-PL" sz="16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dopłata z budżetu gminy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3 </a:t>
                      </a:r>
                      <a:r>
                        <a:rPr lang="pl-PL" sz="1600" b="1" u="none" strike="noStrike" dirty="0" smtClean="0">
                          <a:effectLst/>
                          <a:latin typeface="+mj-lt"/>
                        </a:rPr>
                        <a:t>269</a:t>
                      </a:r>
                      <a:r>
                        <a:rPr lang="pl-PL" sz="1600" b="1" u="none" strike="noStrike" baseline="0" dirty="0" smtClean="0">
                          <a:effectLst/>
                          <a:latin typeface="+mj-lt"/>
                        </a:rPr>
                        <a:t> 869,25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8232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struktura finansowania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8232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>
                          <a:effectLst/>
                          <a:latin typeface="+mj-lt"/>
                        </a:rPr>
                        <a:t> </a:t>
                      </a:r>
                      <a:endParaRPr lang="pl-PL" sz="16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budżet państwa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u="none" strike="noStrike" dirty="0" smtClean="0">
                          <a:effectLst/>
                          <a:latin typeface="+mj-lt"/>
                        </a:rPr>
                        <a:t>80,44%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08232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>
                          <a:effectLst/>
                          <a:latin typeface="+mj-lt"/>
                        </a:rPr>
                        <a:t> </a:t>
                      </a:r>
                      <a:endParaRPr lang="pl-PL" sz="16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dopłata z budżetu gminy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u="none" strike="noStrike" dirty="0" smtClean="0">
                          <a:effectLst/>
                          <a:latin typeface="+mj-lt"/>
                        </a:rPr>
                        <a:t>19,56%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45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260648"/>
            <a:ext cx="8352928" cy="74789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</a:rPr>
              <a:t>Wprowadzenie </a:t>
            </a:r>
          </a:p>
          <a:p>
            <a:endParaRPr lang="pl-PL" sz="24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  <a:cs typeface="Arial" pitchFamily="34" charset="0"/>
            </a:endParaRPr>
          </a:p>
          <a:p>
            <a:pPr algn="ctr"/>
            <a:r>
              <a:rPr lang="pl-PL" sz="2400" b="1" dirty="0" smtClean="0">
                <a:latin typeface="+mj-lt"/>
                <a:cs typeface="Arial" pitchFamily="34" charset="0"/>
              </a:rPr>
              <a:t>  Rada </a:t>
            </a:r>
            <a:r>
              <a:rPr lang="pl-PL" sz="2400" b="1" dirty="0">
                <a:latin typeface="+mj-lt"/>
                <a:cs typeface="Arial" pitchFamily="34" charset="0"/>
              </a:rPr>
              <a:t>Miejska w Grodkowie uchwałą nr </a:t>
            </a:r>
            <a:r>
              <a:rPr lang="pl-PL" sz="2400" b="1" dirty="0" smtClean="0">
                <a:latin typeface="+mj-lt"/>
                <a:cs typeface="Arial" pitchFamily="34" charset="0"/>
              </a:rPr>
              <a:t>XIV/111/15    z dnia 16 </a:t>
            </a:r>
            <a:r>
              <a:rPr lang="pl-PL" sz="2400" b="1" dirty="0">
                <a:latin typeface="+mj-lt"/>
                <a:cs typeface="Arial" pitchFamily="34" charset="0"/>
              </a:rPr>
              <a:t>grudnia </a:t>
            </a:r>
            <a:r>
              <a:rPr lang="pl-PL" sz="2400" b="1" dirty="0" smtClean="0">
                <a:latin typeface="+mj-lt"/>
                <a:cs typeface="Arial" pitchFamily="34" charset="0"/>
              </a:rPr>
              <a:t>2015 r</a:t>
            </a:r>
            <a:r>
              <a:rPr lang="pl-PL" sz="2400" b="1" dirty="0">
                <a:latin typeface="+mj-lt"/>
                <a:cs typeface="Arial" pitchFamily="34" charset="0"/>
              </a:rPr>
              <a:t>. w sprawie uchwalenia budżetu </a:t>
            </a:r>
          </a:p>
          <a:p>
            <a:pPr algn="ctr"/>
            <a:r>
              <a:rPr lang="pl-PL" sz="2400" b="1" dirty="0">
                <a:latin typeface="+mj-lt"/>
                <a:cs typeface="Arial" pitchFamily="34" charset="0"/>
              </a:rPr>
              <a:t>Gminy Grodków na rok </a:t>
            </a:r>
            <a:r>
              <a:rPr lang="pl-PL" sz="2400" b="1" dirty="0" smtClean="0">
                <a:latin typeface="+mj-lt"/>
                <a:cs typeface="Arial" pitchFamily="34" charset="0"/>
              </a:rPr>
              <a:t>2016 </a:t>
            </a:r>
            <a:r>
              <a:rPr lang="pl-PL" sz="2400" b="1" dirty="0">
                <a:latin typeface="+mj-lt"/>
                <a:cs typeface="Arial" pitchFamily="34" charset="0"/>
              </a:rPr>
              <a:t>określiła :</a:t>
            </a:r>
          </a:p>
          <a:p>
            <a:pPr algn="ctr"/>
            <a:endParaRPr lang="pl-PL" sz="2400" b="1" dirty="0">
              <a:latin typeface="+mj-lt"/>
              <a:cs typeface="Arial" pitchFamily="34" charset="0"/>
            </a:endParaRPr>
          </a:p>
          <a:p>
            <a:pPr algn="ctr"/>
            <a:r>
              <a:rPr lang="pl-PL" sz="2400" b="1" dirty="0">
                <a:latin typeface="+mj-lt"/>
                <a:cs typeface="Arial" pitchFamily="34" charset="0"/>
              </a:rPr>
              <a:t> wielkość dochodów na kwotę </a:t>
            </a:r>
            <a:r>
              <a:rPr lang="pl-PL" sz="2400" b="1" u="sng" dirty="0" smtClean="0">
                <a:latin typeface="+mj-lt"/>
                <a:cs typeface="Arial" pitchFamily="34" charset="0"/>
              </a:rPr>
              <a:t>57.097.573,00 </a:t>
            </a:r>
            <a:r>
              <a:rPr lang="pl-PL" sz="2400" b="1" u="sng" dirty="0">
                <a:latin typeface="+mj-lt"/>
                <a:cs typeface="Arial" pitchFamily="34" charset="0"/>
              </a:rPr>
              <a:t>zł </a:t>
            </a:r>
          </a:p>
          <a:p>
            <a:pPr algn="ctr"/>
            <a:endParaRPr lang="pl-PL" sz="2400" b="1" dirty="0">
              <a:latin typeface="+mj-lt"/>
              <a:cs typeface="Arial" pitchFamily="34" charset="0"/>
            </a:endParaRPr>
          </a:p>
          <a:p>
            <a:pPr algn="ctr"/>
            <a:r>
              <a:rPr lang="pl-PL" sz="2400" b="1" dirty="0">
                <a:latin typeface="+mj-lt"/>
                <a:cs typeface="Arial" pitchFamily="34" charset="0"/>
              </a:rPr>
              <a:t>wielkość wydatków na kwotę </a:t>
            </a:r>
            <a:r>
              <a:rPr lang="pl-PL" sz="2400" b="1" u="sng" dirty="0" smtClean="0">
                <a:latin typeface="+mj-lt"/>
                <a:cs typeface="Arial" pitchFamily="34" charset="0"/>
              </a:rPr>
              <a:t>64.799.498,78 </a:t>
            </a:r>
            <a:r>
              <a:rPr lang="pl-PL" sz="2400" b="1" u="sng" dirty="0">
                <a:latin typeface="+mj-lt"/>
                <a:cs typeface="Arial" pitchFamily="34" charset="0"/>
              </a:rPr>
              <a:t>zł </a:t>
            </a:r>
          </a:p>
          <a:p>
            <a:pPr algn="ctr"/>
            <a:endParaRPr lang="pl-PL" sz="2400" b="1" dirty="0">
              <a:latin typeface="+mj-lt"/>
              <a:cs typeface="Arial" pitchFamily="34" charset="0"/>
            </a:endParaRPr>
          </a:p>
          <a:p>
            <a:pPr algn="ctr"/>
            <a:r>
              <a:rPr lang="pl-PL" sz="2400" b="1" dirty="0">
                <a:latin typeface="+mj-lt"/>
                <a:cs typeface="Arial" pitchFamily="34" charset="0"/>
              </a:rPr>
              <a:t>Deficyt  budżetu na </a:t>
            </a:r>
            <a:r>
              <a:rPr lang="pl-PL" sz="2400" b="1" dirty="0" smtClean="0">
                <a:latin typeface="+mj-lt"/>
                <a:cs typeface="Arial" pitchFamily="34" charset="0"/>
              </a:rPr>
              <a:t>kwotę          </a:t>
            </a:r>
            <a:r>
              <a:rPr lang="pl-PL" sz="2400" b="1" u="sng" dirty="0" smtClean="0">
                <a:latin typeface="+mj-lt"/>
                <a:cs typeface="Arial" pitchFamily="34" charset="0"/>
              </a:rPr>
              <a:t>7.701.925,78 </a:t>
            </a:r>
            <a:r>
              <a:rPr lang="pl-PL" sz="2400" b="1" u="sng" dirty="0">
                <a:latin typeface="+mj-lt"/>
                <a:cs typeface="Arial" pitchFamily="34" charset="0"/>
              </a:rPr>
              <a:t>zł ,</a:t>
            </a:r>
            <a:endParaRPr lang="pl-PL" sz="2400" b="1" dirty="0">
              <a:latin typeface="+mj-lt"/>
              <a:cs typeface="Arial" pitchFamily="34" charset="0"/>
            </a:endParaRPr>
          </a:p>
          <a:p>
            <a:r>
              <a:rPr lang="pl-PL" sz="2400" b="1" dirty="0">
                <a:latin typeface="+mj-lt"/>
                <a:cs typeface="Arial" pitchFamily="34" charset="0"/>
              </a:rPr>
              <a:t>       </a:t>
            </a:r>
            <a:r>
              <a:rPr lang="pl-PL" sz="2400" b="1" dirty="0" smtClean="0">
                <a:latin typeface="+mj-lt"/>
                <a:cs typeface="Arial" pitchFamily="34" charset="0"/>
              </a:rPr>
              <a:t>Źródła </a:t>
            </a:r>
            <a:r>
              <a:rPr lang="pl-PL" sz="2400" b="1" dirty="0">
                <a:latin typeface="+mj-lt"/>
                <a:cs typeface="Arial" pitchFamily="34" charset="0"/>
              </a:rPr>
              <a:t>pokrycia deficytu: </a:t>
            </a:r>
          </a:p>
          <a:p>
            <a:r>
              <a:rPr lang="pl-PL" sz="2400" b="1" dirty="0">
                <a:latin typeface="+mj-lt"/>
                <a:cs typeface="Arial" pitchFamily="34" charset="0"/>
              </a:rPr>
              <a:t>       </a:t>
            </a:r>
            <a:r>
              <a:rPr lang="pl-PL" sz="2400" b="1" dirty="0" smtClean="0">
                <a:latin typeface="+mj-lt"/>
                <a:cs typeface="Arial" pitchFamily="34" charset="0"/>
              </a:rPr>
              <a:t>pożyczki i kredyty                         3.800.000,00 zł   </a:t>
            </a:r>
          </a:p>
          <a:p>
            <a:r>
              <a:rPr lang="pl-PL" sz="2400" b="1" dirty="0">
                <a:latin typeface="+mj-lt"/>
                <a:cs typeface="Arial" pitchFamily="34" charset="0"/>
              </a:rPr>
              <a:t> </a:t>
            </a:r>
            <a:r>
              <a:rPr lang="pl-PL" sz="2400" b="1" dirty="0" smtClean="0">
                <a:latin typeface="+mj-lt"/>
                <a:cs typeface="Arial" pitchFamily="34" charset="0"/>
              </a:rPr>
              <a:t>      wolne </a:t>
            </a:r>
            <a:r>
              <a:rPr lang="pl-PL" sz="2400" b="1" dirty="0">
                <a:latin typeface="+mj-lt"/>
                <a:cs typeface="Arial" pitchFamily="34" charset="0"/>
              </a:rPr>
              <a:t>środki                 </a:t>
            </a:r>
            <a:r>
              <a:rPr lang="pl-PL" sz="2400" b="1" dirty="0" smtClean="0">
                <a:latin typeface="+mj-lt"/>
                <a:cs typeface="Arial" pitchFamily="34" charset="0"/>
              </a:rPr>
              <a:t>                 2.431.102,00 </a:t>
            </a:r>
            <a:r>
              <a:rPr lang="pl-PL" sz="2400" b="1" dirty="0">
                <a:latin typeface="+mj-lt"/>
                <a:cs typeface="Arial" pitchFamily="34" charset="0"/>
              </a:rPr>
              <a:t>zł, </a:t>
            </a:r>
            <a:r>
              <a:rPr lang="pl-PL" sz="2400" b="1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pl-PL" sz="2400" b="1" dirty="0">
                <a:latin typeface="+mj-lt"/>
                <a:cs typeface="Arial" pitchFamily="34" charset="0"/>
              </a:rPr>
              <a:t> </a:t>
            </a:r>
            <a:r>
              <a:rPr lang="pl-PL" sz="2400" b="1" dirty="0" smtClean="0">
                <a:latin typeface="+mj-lt"/>
                <a:cs typeface="Arial" pitchFamily="34" charset="0"/>
              </a:rPr>
              <a:t>      nadwyżka </a:t>
            </a:r>
            <a:r>
              <a:rPr lang="pl-PL" sz="2400" b="1" dirty="0">
                <a:latin typeface="+mj-lt"/>
                <a:cs typeface="Arial" pitchFamily="34" charset="0"/>
              </a:rPr>
              <a:t>budżetowa   </a:t>
            </a:r>
            <a:r>
              <a:rPr lang="pl-PL" sz="2400" b="1" dirty="0" smtClean="0">
                <a:latin typeface="+mj-lt"/>
                <a:cs typeface="Arial" pitchFamily="34" charset="0"/>
              </a:rPr>
              <a:t>               1.470.823,78 </a:t>
            </a:r>
            <a:r>
              <a:rPr lang="pl-PL" sz="2400" b="1" dirty="0">
                <a:latin typeface="+mj-lt"/>
                <a:cs typeface="Arial" pitchFamily="34" charset="0"/>
              </a:rPr>
              <a:t>zł .</a:t>
            </a: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539552" y="332656"/>
            <a:ext cx="82089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Finansowanie oświaty</a:t>
            </a:r>
          </a:p>
          <a:p>
            <a:pPr algn="ctr"/>
            <a:endParaRPr lang="pl-PL" sz="20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  <a:cs typeface="Times New Roman" pitchFamily="18" charset="0"/>
            </a:endParaRPr>
          </a:p>
          <a:p>
            <a:pPr algn="just"/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	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Ponadto z budżetu 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2016 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roku została przeznaczona kwota 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6.492.992,84 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zł na zadania własne gminy ( oddziały przedszkolne, przedszkola, dowożenie uczniów do szkół, dokształcanie nauczycieli przedszkolnych, świetlice szkolne, pomoc materialną dla uczniów) przy dofinansowaniu ze źródeł zewnętrznych w kwocie 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1.232.615,37 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zł ( dotacja przedszkolna 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      i na 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pomoc materialną dla uczniów, dochody z innych gmin, dochody placówek oświatowych).</a:t>
            </a:r>
          </a:p>
          <a:p>
            <a:pPr algn="just"/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	Reasumując łączne wydatki oświaty i edukacyjnej opieki wychowawczej za 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2016 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r. to kwota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…………….….. 23.211.805,09zł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, </a:t>
            </a:r>
          </a:p>
          <a:p>
            <a:pPr algn="just"/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w tym: </a:t>
            </a:r>
          </a:p>
          <a:p>
            <a:pPr algn="just"/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pokryte z subwencji                                      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               13.448.943,00 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zł</a:t>
            </a:r>
          </a:p>
          <a:p>
            <a:pPr algn="just"/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innych źródeł                                                   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               1.232.615,37 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zł </a:t>
            </a:r>
          </a:p>
          <a:p>
            <a:pPr algn="just"/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z budżetu gminy                                                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            8.530.246,72 </a:t>
            </a:r>
            <a:r>
              <a:rPr lang="pl-PL" sz="20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zł,</a:t>
            </a:r>
          </a:p>
          <a:p>
            <a:pPr algn="just"/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(dla porównania </a:t>
            </a:r>
            <a:r>
              <a:rPr lang="pl-PL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w 2015 r. łączna dopłata </a:t>
            </a:r>
            <a:r>
              <a:rPr lang="pl-PL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z budżetu gminy </a:t>
            </a:r>
            <a:r>
              <a:rPr lang="pl-PL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wyniosła  8.672.961,36 zł</a:t>
            </a:r>
            <a:r>
              <a:rPr lang="pl-PL" sz="20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  <a:cs typeface="Times New Roman" pitchFamily="18" charset="0"/>
              </a:rPr>
              <a:t>).         </a:t>
            </a:r>
            <a:endParaRPr lang="pl-PL" sz="20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latin typeface="+mj-lt"/>
              <a:cs typeface="Times New Roman" pitchFamily="18" charset="0"/>
            </a:endParaRPr>
          </a:p>
          <a:p>
            <a:pPr algn="just"/>
            <a:endParaRPr lang="pl-PL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latin typeface="+mj-lt"/>
              <a:cs typeface="Times New Roman" pitchFamily="18" charset="0"/>
            </a:endParaRPr>
          </a:p>
          <a:p>
            <a:pPr algn="ctr"/>
            <a:endParaRPr lang="pl-PL" dirty="0"/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3122266620"/>
              </p:ext>
            </p:extLst>
          </p:nvPr>
        </p:nvGraphicFramePr>
        <p:xfrm>
          <a:off x="573965" y="5805264"/>
          <a:ext cx="9196520" cy="4095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71241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24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</a:rPr>
              <a:t>Wydatki ogółem </a:t>
            </a:r>
          </a:p>
          <a:p>
            <a:endParaRPr lang="pl-PL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991363"/>
              </p:ext>
            </p:extLst>
          </p:nvPr>
        </p:nvGraphicFramePr>
        <p:xfrm>
          <a:off x="899592" y="1670411"/>
          <a:ext cx="7560840" cy="147055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810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94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629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751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65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Rodzaj wydatku</a:t>
                      </a:r>
                      <a:endParaRPr lang="pl-PL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Plan po zmianach</a:t>
                      </a:r>
                      <a:endParaRPr lang="pl-PL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Wykonanie </a:t>
                      </a:r>
                      <a:r>
                        <a:rPr lang="pl-PL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2016 </a:t>
                      </a:r>
                      <a:r>
                        <a:rPr lang="pl-PL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pl-PL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Wskaźnik</a:t>
                      </a:r>
                      <a:r>
                        <a:rPr lang="pl-PL" sz="1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wykonania</a:t>
                      </a:r>
                      <a:r>
                        <a:rPr lang="pl-PL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pl-PL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 %</a:t>
                      </a:r>
                      <a:endParaRPr lang="pl-PL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97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b="1" dirty="0"/>
                        <a:t>Wydatki bieżące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r>
                        <a:rPr lang="pl-PL" sz="1600" b="1" baseline="0" dirty="0" smtClean="0">
                          <a:latin typeface="+mn-lt"/>
                          <a:ea typeface="+mn-ea"/>
                          <a:cs typeface="+mn-cs"/>
                        </a:rPr>
                        <a:t> 045 259,51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lang="pl-PL" sz="1600" b="1" baseline="0" dirty="0" smtClean="0">
                          <a:latin typeface="+mn-lt"/>
                          <a:ea typeface="+mn-ea"/>
                          <a:cs typeface="+mn-cs"/>
                        </a:rPr>
                        <a:t> 175 341,76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 smtClean="0"/>
                        <a:t>93,96%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b="1" dirty="0"/>
                        <a:t>Wydatki majątkowe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pl-PL" sz="1600" b="1" baseline="0" dirty="0" smtClean="0">
                          <a:latin typeface="+mn-lt"/>
                          <a:ea typeface="+mn-ea"/>
                          <a:cs typeface="+mn-cs"/>
                        </a:rPr>
                        <a:t> 662 528,11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pl-PL" sz="1600" b="1" baseline="0" dirty="0" smtClean="0">
                          <a:latin typeface="+mn-lt"/>
                          <a:ea typeface="+mn-ea"/>
                          <a:cs typeface="+mn-cs"/>
                        </a:rPr>
                        <a:t> 764 975,20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b="1" dirty="0" smtClean="0"/>
                        <a:t>86,53%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</a:rPr>
              <a:t>Wydatki ogółem </a:t>
            </a:r>
          </a:p>
          <a:p>
            <a:endParaRPr lang="pl-PL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1539388773"/>
              </p:ext>
            </p:extLst>
          </p:nvPr>
        </p:nvGraphicFramePr>
        <p:xfrm>
          <a:off x="0" y="692696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188640"/>
            <a:ext cx="83529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</a:rPr>
              <a:t>Wydatki majątkowe  </a:t>
            </a:r>
          </a:p>
          <a:p>
            <a:endParaRPr lang="pl-PL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49977"/>
              </p:ext>
            </p:extLst>
          </p:nvPr>
        </p:nvGraphicFramePr>
        <p:xfrm>
          <a:off x="395535" y="836714"/>
          <a:ext cx="8424935" cy="54646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849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49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849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096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Dział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Wyszczególnienie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Plan na </a:t>
                      </a:r>
                      <a:r>
                        <a:rPr lang="pl-PL" sz="1400" dirty="0" smtClean="0">
                          <a:latin typeface="Arial Narrow"/>
                          <a:ea typeface="Times New Roman"/>
                          <a:cs typeface="Times New Roman"/>
                        </a:rPr>
                        <a:t>31.12.2016 </a:t>
                      </a: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r.                                                  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Wykonanie   na               </a:t>
                      </a:r>
                      <a:r>
                        <a:rPr lang="pl-PL" sz="1400" dirty="0" smtClean="0">
                          <a:latin typeface="Arial Narrow"/>
                          <a:ea typeface="Times New Roman"/>
                          <a:cs typeface="Times New Roman"/>
                        </a:rPr>
                        <a:t>31.12.2016 </a:t>
                      </a: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r. 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% wyk.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3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010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Rolnictwo i łowiectwo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55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000,00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49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815,00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90,57%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600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Transport i łączność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930 589,45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3 481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442,79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88,57%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96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700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Gospodarka mieszkaniowa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120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180,00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120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180,00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100,00%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5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710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Działalność usługowa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68 889,00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61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029,90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88,59%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750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Administracja publiczna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108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344,08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107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916,48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99,61%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5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754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Bezpieczeństwo publiczne i ochrona przeciwpożarowa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36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082</a:t>
                      </a: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,00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23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039,60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63,85%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801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Oświata i wychowanie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175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300</a:t>
                      </a: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,00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173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116,20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98,75</a:t>
                      </a:r>
                      <a:r>
                        <a:rPr lang="pl-PL" sz="14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852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 Narrow"/>
                          <a:ea typeface="Times New Roman"/>
                          <a:cs typeface="Times New Roman"/>
                        </a:rPr>
                        <a:t>Pomoc  społeczna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738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500</a:t>
                      </a: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,00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737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577,13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99,88%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900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Gospodarka komunalna i ochrona środowiska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908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940,00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626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734,14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68,95%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921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Kultura i ochrona dziedzictwa narodowego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254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947,41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181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045,03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71,01%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926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 Narrow"/>
                          <a:ea typeface="Times New Roman"/>
                          <a:cs typeface="Times New Roman"/>
                        </a:rPr>
                        <a:t>Kultura fizyczna 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222 356,17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203 078,93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91,33%</a:t>
                      </a:r>
                      <a:endParaRPr lang="pl-PL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555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Arial Narrow"/>
                          <a:ea typeface="Times New Roman"/>
                          <a:cs typeface="Times New Roman"/>
                        </a:rPr>
                        <a:t> </a:t>
                      </a:r>
                      <a:endParaRPr lang="pl-PL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Razem wydatki majątkowe</a:t>
                      </a:r>
                      <a:endParaRPr lang="pl-PL" sz="11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</a:t>
                      </a:r>
                      <a:r>
                        <a:rPr lang="pl-PL" sz="1400" b="1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662 528,11</a:t>
                      </a:r>
                      <a:endParaRPr lang="pl-PL" sz="11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</a:t>
                      </a:r>
                      <a:r>
                        <a:rPr lang="pl-PL" sz="1400" b="1" baseline="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764 975,20</a:t>
                      </a:r>
                      <a:endParaRPr lang="pl-PL" sz="11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86,53%</a:t>
                      </a:r>
                      <a:endParaRPr lang="pl-PL" sz="11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-32" y="-55725"/>
            <a:ext cx="9180667" cy="6885501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64325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</a:rPr>
              <a:t>Zadania inwestycyjne</a:t>
            </a:r>
          </a:p>
          <a:p>
            <a:pPr algn="ctr"/>
            <a:r>
              <a:rPr lang="pl-PL" b="1" dirty="0"/>
              <a:t>Zadania inwestycyjne w Gminie Grodków stanowią ważną część budżetu i mają ogromny wpływ na rozwój i powiększenie majątku gminy. </a:t>
            </a:r>
          </a:p>
          <a:p>
            <a:pPr algn="ctr"/>
            <a:r>
              <a:rPr lang="pl-PL" b="1" dirty="0"/>
              <a:t>Wydatki inwestycyjne w roku sprawozdawczym zostały wykonane na kwotę</a:t>
            </a:r>
          </a:p>
          <a:p>
            <a:pPr algn="ctr"/>
            <a:r>
              <a:rPr lang="pl-PL" b="1" dirty="0"/>
              <a:t> </a:t>
            </a:r>
            <a:r>
              <a:rPr lang="pl-PL" sz="2400" b="1" u="sng" dirty="0" smtClean="0"/>
              <a:t>5.764.975,20 </a:t>
            </a:r>
            <a:r>
              <a:rPr lang="pl-PL" sz="2400" b="1" u="sng" dirty="0"/>
              <a:t>zł. </a:t>
            </a:r>
            <a:endParaRPr lang="pl-PL" b="1" u="sng" dirty="0"/>
          </a:p>
          <a:p>
            <a:pPr algn="ctr"/>
            <a:r>
              <a:rPr lang="pl-PL" b="1" dirty="0"/>
              <a:t>sfinansowano je z programów rządowych:</a:t>
            </a:r>
          </a:p>
          <a:p>
            <a:pPr algn="ctr"/>
            <a:endParaRPr lang="pl-PL" b="1" dirty="0"/>
          </a:p>
          <a:p>
            <a:pPr algn="ctr"/>
            <a:r>
              <a:rPr lang="pl-PL" b="1" dirty="0"/>
              <a:t> </a:t>
            </a:r>
          </a:p>
          <a:p>
            <a:pPr lvl="0" algn="ctr"/>
            <a:r>
              <a:rPr lang="pl-PL" b="1" dirty="0"/>
              <a:t>Narodowy Program Przebudowy Dróg Lokalnych </a:t>
            </a:r>
          </a:p>
          <a:p>
            <a:pPr lvl="0" algn="ctr"/>
            <a:r>
              <a:rPr lang="pl-PL" b="1" dirty="0"/>
              <a:t>kwota </a:t>
            </a:r>
            <a:r>
              <a:rPr lang="pl-PL" b="1" u="sng" dirty="0" smtClean="0"/>
              <a:t>1.133.717,00 </a:t>
            </a:r>
            <a:r>
              <a:rPr lang="pl-PL" b="1" u="sng" dirty="0"/>
              <a:t>zł</a:t>
            </a:r>
          </a:p>
          <a:p>
            <a:pPr lvl="0" algn="ctr"/>
            <a:endParaRPr lang="pl-PL" b="1" dirty="0"/>
          </a:p>
          <a:p>
            <a:pPr lvl="0" algn="ctr"/>
            <a:r>
              <a:rPr lang="pl-PL" b="1" dirty="0"/>
              <a:t>Fundusz Ochrony Gruntów Rolnych  </a:t>
            </a:r>
          </a:p>
          <a:p>
            <a:pPr lvl="0" algn="ctr"/>
            <a:r>
              <a:rPr lang="pl-PL" b="1" dirty="0"/>
              <a:t>kwota   </a:t>
            </a:r>
            <a:r>
              <a:rPr lang="pl-PL" b="1" u="sng" dirty="0" smtClean="0"/>
              <a:t>172.500,00 </a:t>
            </a:r>
            <a:r>
              <a:rPr lang="pl-PL" b="1" u="sng" dirty="0"/>
              <a:t>zł</a:t>
            </a:r>
          </a:p>
          <a:p>
            <a:pPr lvl="0" algn="ctr"/>
            <a:endParaRPr lang="pl-PL" b="1" u="sng" dirty="0"/>
          </a:p>
          <a:p>
            <a:pPr algn="ctr"/>
            <a:r>
              <a:rPr lang="pl-PL" b="1" dirty="0"/>
              <a:t>Pozostałą część pokryto </a:t>
            </a:r>
            <a:r>
              <a:rPr lang="pl-PL" b="1" dirty="0" smtClean="0"/>
              <a:t>środkami </a:t>
            </a:r>
            <a:r>
              <a:rPr lang="pl-PL" b="1" dirty="0"/>
              <a:t>budżetu gminy</a:t>
            </a:r>
            <a:r>
              <a:rPr lang="pl-PL" b="1" dirty="0" smtClean="0"/>
              <a:t>.</a:t>
            </a:r>
          </a:p>
          <a:p>
            <a:pPr algn="ctr"/>
            <a:endParaRPr lang="pl-PL" b="1" dirty="0" smtClean="0"/>
          </a:p>
          <a:p>
            <a:pPr algn="just"/>
            <a:r>
              <a:rPr lang="pl-PL" b="1" dirty="0"/>
              <a:t>W 2016 roku zrealizowano 51 </a:t>
            </a:r>
            <a:r>
              <a:rPr lang="pl-PL" b="1" dirty="0" smtClean="0"/>
              <a:t>zadań inwestycyjnych </a:t>
            </a:r>
            <a:r>
              <a:rPr lang="pl-PL" b="1" dirty="0"/>
              <a:t>i 24 zadania w formie zakupów </a:t>
            </a:r>
            <a:r>
              <a:rPr lang="pl-PL" b="1" dirty="0" smtClean="0"/>
              <a:t>inwestycyjnych. Szczegółowo </a:t>
            </a:r>
            <a:r>
              <a:rPr lang="pl-PL" b="1" dirty="0"/>
              <a:t>opisane zostały one w Tabeli 4.1 </a:t>
            </a:r>
            <a:r>
              <a:rPr lang="pl-PL" b="1" dirty="0" smtClean="0"/>
              <a:t>  i </a:t>
            </a:r>
            <a:r>
              <a:rPr lang="pl-PL" b="1" dirty="0"/>
              <a:t>4.2 stanowiącej załącznik do sprawozdania opisowego z </a:t>
            </a:r>
            <a:r>
              <a:rPr lang="pl-PL" b="1" dirty="0" smtClean="0"/>
              <a:t>wykonania budżetu.</a:t>
            </a:r>
            <a:endParaRPr lang="pl-PL" b="1" dirty="0"/>
          </a:p>
          <a:p>
            <a:pPr algn="just"/>
            <a:endParaRPr lang="pl-PL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Dotacje udzielone z budżetu Gminy Grodków w </a:t>
            </a:r>
            <a:r>
              <a:rPr lang="pl-PL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2016 r</a:t>
            </a:r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  <a:p>
            <a:endParaRPr lang="pl-PL" sz="24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Dotacje dla jednostek sektora finansów publicznych</a:t>
            </a:r>
          </a:p>
          <a:p>
            <a:pPr algn="ctr"/>
            <a:endParaRPr lang="pl-PL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566107"/>
              </p:ext>
            </p:extLst>
          </p:nvPr>
        </p:nvGraphicFramePr>
        <p:xfrm>
          <a:off x="1475656" y="1772816"/>
          <a:ext cx="5760641" cy="41033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894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750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961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184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Lp.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Podmiot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kwota udzielonej dotacji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070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1.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latin typeface="Arial" pitchFamily="34" charset="0"/>
                          <a:cs typeface="Arial" pitchFamily="34" charset="0"/>
                        </a:rPr>
                        <a:t>Dotacje podmiotowe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pl-PL" sz="14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143 860,00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8140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2.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latin typeface="Arial" pitchFamily="34" charset="0"/>
                          <a:cs typeface="Arial" pitchFamily="34" charset="0"/>
                        </a:rPr>
                        <a:t>Dotacje celowe przekazywane samorządowym instytucjom kultury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pl-PL" sz="1400" b="1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800,00</a:t>
                      </a:r>
                      <a:endParaRPr lang="pl-PL" sz="1400" b="1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59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chemeClr val="dk1"/>
                          </a:solidFill>
                          <a:latin typeface="+mn-lt"/>
                        </a:rPr>
                        <a:t>3.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latin typeface="Arial" pitchFamily="34" charset="0"/>
                          <a:cs typeface="Arial" pitchFamily="34" charset="0"/>
                        </a:rPr>
                        <a:t>Dotacje celowe przekazywane innym jednostkom samorządu terytorialnego  w formie pomocy finansowej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025,94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84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4.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Dotacje celowe przekazywane innym jednostkom samorządu terytorialnego  na podstawie porozumień (umów)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262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221,18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070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Narrow"/>
                        </a:rPr>
                        <a:t>Razem dotacje dla jednostek sektora</a:t>
                      </a:r>
                    </a:p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Narrow"/>
                        </a:rPr>
                        <a:t>finansów publicznych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480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907,12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Dotacje udzielone z budżetu Gminy Grodków w </a:t>
            </a:r>
            <a:r>
              <a:rPr lang="pl-PL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2016 r</a:t>
            </a:r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  <a:p>
            <a:endParaRPr lang="pl-PL" sz="24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1.Dotacje podmiotowe dla samorządowych instytucji kultury</a:t>
            </a:r>
          </a:p>
          <a:p>
            <a:pPr algn="ctr"/>
            <a:endParaRPr lang="pl-PL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7618"/>
              </p:ext>
            </p:extLst>
          </p:nvPr>
        </p:nvGraphicFramePr>
        <p:xfrm>
          <a:off x="1475656" y="1772816"/>
          <a:ext cx="6096000" cy="324035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920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77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84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Lp.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Podmiot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/>
                        <a:t>Nazwa zadania</a:t>
                      </a:r>
                      <a:endParaRPr lang="pl-PL" sz="14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kwota udzielonej dotacji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070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/>
                        <a:t>1.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/>
                        <a:t>Instytucje kultury w tym :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/>
                        <a:t> </a:t>
                      </a:r>
                      <a:endParaRPr lang="pl-PL" sz="14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/>
                        <a:t> 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07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1.1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/>
                        <a:t>Ośrodek Kultury i Rekreacji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zadania statutowe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933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 680,00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070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zadania statutowe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/>
                        <a:t>461</a:t>
                      </a:r>
                      <a:r>
                        <a:rPr lang="pl-PL" sz="1400" u="none" strike="noStrike" baseline="0" dirty="0" smtClean="0"/>
                        <a:t> 170,00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07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/>
                        <a:t>1.2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/>
                        <a:t>Miejska i Gminna Biblioteka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/>
                        <a:t>zadania statutowe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733</a:t>
                      </a:r>
                      <a:r>
                        <a:rPr lang="pl-PL" sz="14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 010,00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842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zadania biblioteki</a:t>
                      </a:r>
                      <a:r>
                        <a:rPr lang="pl-PL" sz="1400" u="none" strike="noStrike" baseline="0" dirty="0"/>
                        <a:t> </a:t>
                      </a:r>
                      <a:r>
                        <a:rPr lang="pl-PL" sz="1400" u="none" strike="noStrike" dirty="0"/>
                        <a:t>powiatowej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16</a:t>
                      </a:r>
                      <a:r>
                        <a:rPr lang="pl-PL" sz="1400" u="none" strike="noStrike" baseline="0" dirty="0"/>
                        <a:t> 000,00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4070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                                                      Razem dotacje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r>
                        <a:rPr lang="pl-PL" sz="1400" b="1" i="0" u="none" strike="noStrike" baseline="0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143 860,00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Dotacje udzielone z budżetu Gminy Grodków w </a:t>
            </a:r>
            <a:r>
              <a:rPr lang="pl-PL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2016 r</a:t>
            </a:r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  <a:p>
            <a:endParaRPr lang="pl-PL" sz="24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2</a:t>
            </a:r>
            <a:r>
              <a:rPr lang="pl-PL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.Dotacje </a:t>
            </a:r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celowe przekazane innym jednostkom samorządu terytorialnego  w formie pomocy finansowej</a:t>
            </a:r>
            <a:endParaRPr lang="pl-PL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82301"/>
              </p:ext>
            </p:extLst>
          </p:nvPr>
        </p:nvGraphicFramePr>
        <p:xfrm>
          <a:off x="1475656" y="1772816"/>
          <a:ext cx="6096000" cy="342936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040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837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3495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Lp.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Podmiot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/>
                        <a:t>Nazwa zadania</a:t>
                      </a:r>
                      <a:endParaRPr lang="pl-PL" sz="14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kwota udzielonej dotacji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975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Starostwo Powiatowe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stanowisko  konserwatora zabytków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7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264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75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2.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Starostwo Powiatowe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Warsztaty Terapii Zajęciowej </a:t>
                      </a:r>
                    </a:p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w Jędrzejowie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17 000,00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16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3.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Starostwo Powiatowe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Dofinansowanie</a:t>
                      </a:r>
                      <a:r>
                        <a:rPr lang="pl-PL" sz="1400" b="0" i="0" u="none" strike="noStrike" baseline="0" dirty="0">
                          <a:solidFill>
                            <a:srgbClr val="000000"/>
                          </a:solidFill>
                          <a:latin typeface="Arial Narrow"/>
                        </a:rPr>
                        <a:t> remontu chodnika 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ul. Wiejska w Grodkowie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27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245,47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16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4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.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Starostwo Powiatowe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Powiatowe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Centrum Pomocy Rodzinie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8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706,00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57163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                                  Razem dotacje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60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215,47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Dotacje udzielone z budżetu Gminy Grodków w </a:t>
            </a:r>
            <a:r>
              <a:rPr lang="pl-PL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2016 r</a:t>
            </a:r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  <a:p>
            <a:endParaRPr lang="pl-PL" sz="24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3</a:t>
            </a:r>
            <a:r>
              <a:rPr lang="pl-PL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.Dotacje </a:t>
            </a:r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celowe przekazane innym jednostkom samorządu terytorialnego  na podstawie porozumień (umów)</a:t>
            </a:r>
            <a:endParaRPr lang="pl-PL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125213"/>
              </p:ext>
            </p:extLst>
          </p:nvPr>
        </p:nvGraphicFramePr>
        <p:xfrm>
          <a:off x="1475656" y="2276872"/>
          <a:ext cx="6096000" cy="40789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040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837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3495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Lp.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Podmiot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Nazwa zadania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kwota udzielonej dotacji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975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Starostwo Powiatowe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zadania z zakresu komunikacji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10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810,47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75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2.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Urzad Miejski w Nysie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opracowanie dokumentów strategicznych w perspektywie 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9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644,08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16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3.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Miasto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Opole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doradztwo metodyczne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31</a:t>
                      </a:r>
                      <a:r>
                        <a:rPr lang="pl-PL" sz="1400" b="0" i="0" u="none" strike="noStrike" baseline="0" dirty="0">
                          <a:solidFill>
                            <a:srgbClr val="000000"/>
                          </a:solidFill>
                          <a:latin typeface="Arial Narrow"/>
                        </a:rPr>
                        <a:t> 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919,00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16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4.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Urząd Gminy 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Nysa, Pakosławice</a:t>
                      </a: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, 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Niemodlin, Oława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dotacja 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przedszkolna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45</a:t>
                      </a:r>
                      <a:r>
                        <a:rPr lang="pl-PL" sz="1400" b="0" i="0" u="none" strike="noStrike" baseline="0" dirty="0">
                          <a:solidFill>
                            <a:srgbClr val="000000"/>
                          </a:solidFill>
                          <a:latin typeface="Arial Narrow"/>
                        </a:rPr>
                        <a:t> 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198,10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716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5.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Starostwo Powiatowe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utrzymanie hali przy LO w Grodkowie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175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460,00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7163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                                          Razem dotacje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273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031,65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Dotacje udzielone z budżetu Gminy Grodków w </a:t>
            </a:r>
            <a:r>
              <a:rPr lang="pl-PL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2016 r</a:t>
            </a:r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  <a:p>
            <a:endParaRPr lang="pl-PL" sz="24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Dotacje dla jednostek spoza sektora finansów publicznych</a:t>
            </a:r>
          </a:p>
          <a:p>
            <a:pPr algn="ctr"/>
            <a:endParaRPr lang="pl-PL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884856"/>
              </p:ext>
            </p:extLst>
          </p:nvPr>
        </p:nvGraphicFramePr>
        <p:xfrm>
          <a:off x="1475656" y="1772816"/>
          <a:ext cx="5760641" cy="270349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894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750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961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184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Lp.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Podmiot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kwota udzielonej dotacji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070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1.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latin typeface="Arial" pitchFamily="34" charset="0"/>
                          <a:cs typeface="Arial" pitchFamily="34" charset="0"/>
                        </a:rPr>
                        <a:t>Dotacje celowe na zadania własne gminy realizowane przez podmioty niezaliczane do sektora finansów publicznych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615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340,40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8140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/>
                        <a:t>2.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latin typeface="Arial" pitchFamily="34" charset="0"/>
                          <a:cs typeface="Arial" pitchFamily="34" charset="0"/>
                        </a:rPr>
                        <a:t>Dotacje podmiotowe i celowe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pl-PL" sz="1400" b="1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804 229,75</a:t>
                      </a:r>
                      <a:endParaRPr lang="pl-PL" sz="1400" b="1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070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Narrow"/>
                        </a:rPr>
                        <a:t>Razem dotacje dla jednostek spoza sektora finansów publicznych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pl-PL" sz="14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419 570,15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</a:rPr>
              <a:t>W wyniku zmian budżetu w trakcie roku </a:t>
            </a:r>
          </a:p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</a:rPr>
              <a:t>plan i jego wykonanie przedstawia się następująco:</a:t>
            </a:r>
            <a:endParaRPr lang="pl-PL" sz="2400" u="sng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latin typeface="+mj-lt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609918"/>
              </p:ext>
            </p:extLst>
          </p:nvPr>
        </p:nvGraphicFramePr>
        <p:xfrm>
          <a:off x="1547664" y="1700808"/>
          <a:ext cx="5904656" cy="48971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52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3265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/>
                        <a:t>Plan na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/>
                        <a:t>31.12.2016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/>
                        <a:t>Wykonanie na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/>
                        <a:t>31.12.2016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/>
                        <a:t>Wskaźnik        wykonania</a:t>
                      </a:r>
                      <a:r>
                        <a:rPr lang="pl-PL" sz="1400" baseline="0" dirty="0"/>
                        <a:t> </a:t>
                      </a:r>
                      <a:r>
                        <a:rPr lang="pl-PL" sz="1400" dirty="0"/>
                        <a:t>w %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DOCHODY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/>
                        <a:t>66.805.861,84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66.849.574,10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100,07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w tym: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DOCHODY  BIEŻĄCE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64.800.096,79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64.915.052,16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/>
                        <a:t>100,18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DOCHODY  MAJĄTKOWE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  2.005.765,05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 1.934.521,94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96,45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WYDATKI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70.707.787,62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65.940.316,96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93,26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w tym: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WYDATKI  BIEŻĄCE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64.045.259,51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60.175.341,76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/>
                        <a:t>93,96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WYDATKI  MAJĄTKOWE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 6.662.528,11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 5.764.975,20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86,53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/>
                        <a:t>WYNIK BUDŻETU-NADWYŻKA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-3.901.925,78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   909.257,14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200" dirty="0"/>
                        <a:t>WYNIK OPERACYJNY</a:t>
                      </a:r>
                      <a:endParaRPr lang="pl-PL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    754.837,28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4.739.710,40</a:t>
                      </a:r>
                      <a:endParaRPr lang="pl-PL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+mn-lt"/>
                          <a:ea typeface="+mn-ea"/>
                          <a:cs typeface="+mn-cs"/>
                        </a:rPr>
                        <a:t>627,91</a:t>
                      </a:r>
                      <a:endParaRPr lang="pl-PL" sz="14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-20923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Dotacje udzielone z budżetu Gminy Grodków w </a:t>
            </a:r>
            <a:r>
              <a:rPr lang="pl-PL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2016 r</a:t>
            </a:r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1.Dotacje dla jednostek spoza sektora finansów publicznych</a:t>
            </a:r>
            <a:endParaRPr lang="pl-PL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165178"/>
              </p:ext>
            </p:extLst>
          </p:nvPr>
        </p:nvGraphicFramePr>
        <p:xfrm>
          <a:off x="251520" y="1019636"/>
          <a:ext cx="8820472" cy="622140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37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364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666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4360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184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bg1"/>
                          </a:solidFill>
                        </a:rPr>
                        <a:t>Lp.</a:t>
                      </a:r>
                      <a:endParaRPr lang="pl-PL" sz="14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Nazwa zadania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bg1"/>
                          </a:solidFill>
                        </a:rPr>
                        <a:t>Podmiot</a:t>
                      </a:r>
                      <a:endParaRPr lang="pl-PL" sz="14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bg1"/>
                          </a:solidFill>
                        </a:rPr>
                        <a:t>kwota dotacji</a:t>
                      </a:r>
                      <a:endParaRPr lang="pl-PL" sz="14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386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Wspieranie działańsłużących zwiększeniu skuteczności edukacji zdrowotnej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Stowarzyszenie Miłośników Szkoły "SMS",  z siedzibą  ul. Krakowska Grodków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999,97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531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2.</a:t>
                      </a: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Prowadzenie zajęć sportowo-rekreacyjnych w ramach zagospodarowania czasu wolnego dzieci i młodzieży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Gminne Zrzeszenie Ludowe Zespoły Sportowe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13 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400,00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396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Grodkowski Klub Sportowy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8 000,00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553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Uczniowski Klub Sportowy "OLIMP"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12 000,00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55313">
                <a:tc vMerge="1"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Okręg Polskiego Związku Wędkarskiego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625,00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30149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3.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Organizowanie wypoczynku letniego z programem profilaktycznym dla dzieci i młodzieży z rodzin dysfunkcyjnych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Polskie</a:t>
                      </a:r>
                      <a:r>
                        <a:rPr lang="pl-PL" sz="1000" b="0" i="0" u="none" strike="noStrike" baseline="0" dirty="0">
                          <a:solidFill>
                            <a:srgbClr val="000000"/>
                          </a:solidFill>
                          <a:latin typeface="Arial Narrow"/>
                        </a:rPr>
                        <a:t> Towarzystwo Krajoznawcze z siedzibą w Zielonej Górze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35 000,00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553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4.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Organizowanie zajęć pozalekcyjnych dla dzieci i młodzieży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Stowarzyszenie Rozwoju Wsi Lipowa z siedzibą Lipowa gm. Grodków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1 200,00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149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5.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Mały grant: Przeciwdziałanie uzależnieniom i patologiom społecznym- zadanie wakacje na sportowo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Gminne Zrzeszenie Ludowe Zespoły Sportowe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10 000,00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149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6.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Świadczenie usług opiekuńczo – medycznych nad osobami chorymi, starszymi, niepełnosprawnymi w miejscu ich przebywania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Caritas Diecezji Opolskiej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40 000,00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53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7.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Integracja osób niepełnosprawnych  ze społeczeństwem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Grodkowskie Stowarzyszenie Osób Niepełnosprawnych i Ich Przyjaciół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10 000,00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553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Prace remontowe i konserwatorskie obiektów zabytkowych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Parafia Rzymskokatolicka </a:t>
                      </a:r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pl-PL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Osieku Gr. 10.000,00 i Bąkowie 8.000,00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8 00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0,00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5531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9.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Wspieranie działań dotyczących rozwoju wspólnot i społeczności lokalnych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Towarzystwo Miłośników Ziemi Grodkowskiej, Grodków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3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6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00,00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553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Okręg Polskiego Związku Wędkarskiego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3</a:t>
                      </a:r>
                      <a:r>
                        <a:rPr lang="pl-PL" sz="1000" b="0" i="0" u="none" strike="noStrike" baseline="0" dirty="0">
                          <a:solidFill>
                            <a:srgbClr val="000000"/>
                          </a:solidFill>
                          <a:latin typeface="Arial Narrow"/>
                        </a:rPr>
                        <a:t> 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295,21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0149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10.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Wspieranie inicjatyw i przedsięwzięć popularyzujących tradycje narodowe, historię i dziedzictwo kulturowe wśród dzieci i młodzieży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Chorągiew Opolska ZHP, terenowa jednostka organizacyjna-Hufiec Brzeg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6 000,00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0149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11.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Współpraca międzynarodowa, w tym realizacja projektów z udziałem miast partnerskich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Towarzystwo Miłośników Ziemi Grodkowskiej, Grodków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4 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049,00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014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12.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Wspieranie działań na rzecz aktywizacji mieszkańców wsi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Stowarzyszenie Kobiet Wiejskich Gminy Grodków "Gminna Rada Kobiet" z siedzibą w Grodkowie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baseline="0" dirty="0">
                          <a:solidFill>
                            <a:srgbClr val="000000"/>
                          </a:solidFill>
                          <a:latin typeface="Arial Narrow"/>
                        </a:rPr>
                        <a:t>8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</a:t>
                      </a:r>
                      <a:r>
                        <a:rPr lang="pl-PL" sz="1000" b="0" i="0" u="none" strike="noStrike" baseline="0" dirty="0">
                          <a:solidFill>
                            <a:srgbClr val="000000"/>
                          </a:solidFill>
                          <a:latin typeface="Arial Narrow"/>
                        </a:rPr>
                        <a:t>0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553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Okręg Polskiego Związku Wędkarskiego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2 992,57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30149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13.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Wspieranie działań 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służących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kultywowaniu tradycji oraz zwyczajów i sztuki ludowej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Stowarzyszenie Miłośników Szkoły "SMS",  z siedzibą       ul. Krakowska Grodków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1 890,00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30149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14.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Wspieranie działań z zakresu kultury i sztuki, skierowanych do dzieci,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młodzieży i seniorów na terenach wiejskich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Stowarzyszenie „Złota Ziemia” z siedzibą w Grodkowie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5 000,00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1553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15.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Światowe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Dni Młodzieży w Gminie Grodków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Parafia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Rzymsko-Katolicka p.w. Św. Michała Archanioła w Grodkowie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6 788,65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5531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16.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Upowszechnianie kultury fizycznej i sportu poprzez propagowanie różnych dyscyplin sportowych wśród dzieci, młodzieży i dorosłych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Gminne Zrzeszenie Ludowe Zespoły Sportowe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150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553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Grodkowski Klub Sportowy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30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0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00,00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553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Uczniowski Klub Sportowy "OLIMP"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113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000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553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Okręg Polskiego Związku Wędkarskiego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7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00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0,00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553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17.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Mały grant: Wspieranie i upowszechnianie kultury fizycznej- Wakacje na sportowo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Gminne Zrzeszenie Ludowe Zespoły Sportowe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10 000,00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1553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18.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Dotacja celowa na rozwój sportu z ustawy o sporcie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Uczniowski Klub Sportowy "OLIMP"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125</a:t>
                      </a:r>
                      <a:r>
                        <a:rPr lang="pl-PL" sz="1000" b="0" i="0" u="none" strike="noStrike" baseline="0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 700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5531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                                              Razem dotacje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latin typeface="Arial Narrow"/>
                        </a:rPr>
                        <a:t>615 340,40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Dotacje udzielone z budżetu Gminy Grodków w </a:t>
            </a:r>
            <a:r>
              <a:rPr lang="pl-PL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2016 r</a:t>
            </a:r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  <a:p>
            <a:pPr algn="ctr"/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latin typeface="Arial" pitchFamily="34" charset="0"/>
            </a:endParaRPr>
          </a:p>
          <a:p>
            <a:pPr algn="ctr"/>
            <a:r>
              <a:rPr lang="pl-PL" sz="24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2.Dotacje podmiotowe i celowe dla jednostek spoza sektora finansów publicznych</a:t>
            </a:r>
            <a:endParaRPr lang="pl-PL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568037"/>
              </p:ext>
            </p:extLst>
          </p:nvPr>
        </p:nvGraphicFramePr>
        <p:xfrm>
          <a:off x="179512" y="1988840"/>
          <a:ext cx="8568952" cy="279119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30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943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873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Lp.</a:t>
                      </a:r>
                      <a:endParaRPr lang="pl-PL" sz="14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Nazwa zadania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Podmiot</a:t>
                      </a:r>
                      <a:endParaRPr lang="pl-PL" sz="14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kwota dotacji</a:t>
                      </a:r>
                      <a:endParaRPr lang="pl-PL" sz="14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zadania statutowe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Niepubliczna Szkoła Podstawowa w Gałązczycach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pl-PL" sz="14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111 505,31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936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dotacja celowa - zadania zlecone, podręczniki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Niepubliczna Szkoła Podstawowa w Gałązczycach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4 736,36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137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zadania statutowe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Przedszkole Niepubliczne "Puchatek"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172 729,22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zadania statutowe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Przedszkole Niepubliczne w Gałązczycach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203 382,22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zadania statutowe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Gimnazjum dla dorosłych  w Grodkowie- placówka niepubliczna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109 058,64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zadania statutowe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Niepubliczny Żłobek "Kangurek 24" w Grodkowie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159 936,00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zadania statutowe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Klub Malucha  "Pluszowy Kącik" w Grodkowie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r>
                        <a:rPr lang="pl-PL" sz="14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800</a:t>
                      </a: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dotacja celowa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OSP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Tarnów Gr. – dofinansowanie łodzi ratowniczej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082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4401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Razem dotacje podmiotowe i celowe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1 804 229,75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41242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j-lt"/>
              </a:rPr>
              <a:t>Fundusz sołecki</a:t>
            </a:r>
          </a:p>
          <a:p>
            <a:pPr algn="ctr"/>
            <a:endParaRPr lang="pl-PL" b="1" dirty="0"/>
          </a:p>
          <a:p>
            <a:pPr algn="ctr"/>
            <a:r>
              <a:rPr lang="pl-PL" b="1" dirty="0"/>
              <a:t>W budżecie Gminy Grodków na </a:t>
            </a:r>
            <a:r>
              <a:rPr lang="pl-PL" b="1" dirty="0" smtClean="0"/>
              <a:t>2016 </a:t>
            </a:r>
            <a:r>
              <a:rPr lang="pl-PL" b="1" dirty="0"/>
              <a:t>rok wyodrębniono środki</a:t>
            </a:r>
          </a:p>
          <a:p>
            <a:pPr algn="ctr"/>
            <a:r>
              <a:rPr lang="pl-PL" b="1" dirty="0"/>
              <a:t> funduszu sołeckiego dla 35 sołectw na łączną kwotę </a:t>
            </a:r>
          </a:p>
          <a:p>
            <a:pPr algn="ctr"/>
            <a:endParaRPr lang="pl-PL" b="1" dirty="0"/>
          </a:p>
          <a:p>
            <a:pPr algn="ctr"/>
            <a:r>
              <a:rPr lang="pl-PL" sz="2400" b="1" u="sng" dirty="0" smtClean="0"/>
              <a:t>523.363,29 </a:t>
            </a:r>
            <a:r>
              <a:rPr lang="pl-PL" sz="2400" b="1" u="sng" dirty="0"/>
              <a:t>zł</a:t>
            </a:r>
          </a:p>
          <a:p>
            <a:pPr algn="ctr"/>
            <a:endParaRPr lang="pl-PL" b="1" dirty="0"/>
          </a:p>
          <a:p>
            <a:pPr algn="ctr"/>
            <a:r>
              <a:rPr lang="pl-PL" b="1" dirty="0"/>
              <a:t>Realizacja poszczególnych zadań określonych we wnioskach sołectw spowodowała wykonanie tych wydatków na kwotę </a:t>
            </a:r>
          </a:p>
          <a:p>
            <a:pPr algn="ctr"/>
            <a:endParaRPr lang="pl-PL" b="1" dirty="0"/>
          </a:p>
          <a:p>
            <a:pPr algn="ctr"/>
            <a:r>
              <a:rPr lang="pl-PL" sz="2400" b="1" u="sng" dirty="0" smtClean="0"/>
              <a:t>517.187,40 </a:t>
            </a:r>
            <a:r>
              <a:rPr lang="pl-PL" sz="2400" b="1" u="sng" dirty="0"/>
              <a:t>zł</a:t>
            </a:r>
          </a:p>
          <a:p>
            <a:pPr algn="ctr"/>
            <a:r>
              <a:rPr lang="pl-PL" sz="2400" b="1" dirty="0"/>
              <a:t>tj. </a:t>
            </a:r>
            <a:r>
              <a:rPr lang="pl-PL" sz="2400" b="1" dirty="0" smtClean="0"/>
              <a:t>98,82% </a:t>
            </a:r>
            <a:r>
              <a:rPr lang="pl-PL" sz="2400" b="1" dirty="0"/>
              <a:t>planu</a:t>
            </a:r>
          </a:p>
          <a:p>
            <a:pPr algn="ctr"/>
            <a:r>
              <a:rPr lang="pl-PL" b="1" dirty="0"/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57861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/>
          </a:p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Wynik budżetu, przychody i rozchody budżetu.</a:t>
            </a:r>
          </a:p>
          <a:p>
            <a:r>
              <a:rPr lang="pl-PL" dirty="0"/>
              <a:t> </a:t>
            </a:r>
          </a:p>
          <a:p>
            <a:pPr algn="just"/>
            <a:r>
              <a:rPr lang="pl-PL" b="1" dirty="0"/>
              <a:t>	</a:t>
            </a:r>
            <a:r>
              <a:rPr lang="pl-PL" sz="2000" b="1" dirty="0"/>
              <a:t>Wynik  budżetu za </a:t>
            </a:r>
            <a:r>
              <a:rPr lang="pl-PL" sz="2000" b="1" dirty="0" smtClean="0"/>
              <a:t>2016 </a:t>
            </a:r>
            <a:r>
              <a:rPr lang="pl-PL" sz="2000" b="1" dirty="0"/>
              <a:t>rok, czyli różnica między wykonanymi dochodami i wydatkami budżetu to </a:t>
            </a:r>
            <a:r>
              <a:rPr lang="pl-PL" sz="2000" b="1" dirty="0" smtClean="0"/>
              <a:t>nadwyżka         </a:t>
            </a:r>
            <a:r>
              <a:rPr lang="pl-PL" sz="2000" b="1" dirty="0"/>
              <a:t>w kwocie </a:t>
            </a:r>
            <a:r>
              <a:rPr lang="pl-PL" sz="2000" b="1" u="sng" dirty="0" smtClean="0"/>
              <a:t>909.257,14 zł</a:t>
            </a:r>
            <a:r>
              <a:rPr lang="pl-PL" sz="2000" b="1" dirty="0" smtClean="0"/>
              <a:t> </a:t>
            </a:r>
            <a:r>
              <a:rPr lang="pl-PL" sz="2000" b="1" dirty="0"/>
              <a:t>.</a:t>
            </a:r>
          </a:p>
          <a:p>
            <a:pPr algn="just"/>
            <a:r>
              <a:rPr lang="pl-PL" sz="2000" b="1" dirty="0"/>
              <a:t>Po zamknięciu roku </a:t>
            </a:r>
            <a:r>
              <a:rPr lang="pl-PL" sz="2000" b="1" dirty="0" smtClean="0"/>
              <a:t>2016 </a:t>
            </a:r>
            <a:r>
              <a:rPr lang="pl-PL" sz="2000" b="1" dirty="0"/>
              <a:t>skumulowana nadwyżka budżetu wyniosła </a:t>
            </a:r>
            <a:r>
              <a:rPr lang="pl-PL" sz="2000" b="1" u="sng" dirty="0" smtClean="0"/>
              <a:t>8.778.952,51 </a:t>
            </a:r>
            <a:r>
              <a:rPr lang="pl-PL" sz="2000" b="1" u="sng" dirty="0"/>
              <a:t>zł</a:t>
            </a:r>
            <a:r>
              <a:rPr lang="pl-PL" sz="2000" b="1" dirty="0"/>
              <a:t> i w znacznej części wprowadzona została do budżetu </a:t>
            </a:r>
            <a:r>
              <a:rPr lang="pl-PL" sz="2000" b="1" dirty="0" smtClean="0"/>
              <a:t>2017 </a:t>
            </a:r>
            <a:r>
              <a:rPr lang="pl-PL" sz="2000" b="1" dirty="0"/>
              <a:t>roku na realizację zadań inwestycyjnych </a:t>
            </a:r>
            <a:r>
              <a:rPr lang="pl-PL" sz="2000" b="1" dirty="0" smtClean="0"/>
              <a:t>2017 </a:t>
            </a:r>
            <a:r>
              <a:rPr lang="pl-PL" sz="2000" b="1" dirty="0"/>
              <a:t>r.</a:t>
            </a:r>
          </a:p>
          <a:p>
            <a:pPr algn="just"/>
            <a:r>
              <a:rPr lang="pl-PL" sz="2000" b="1" dirty="0"/>
              <a:t>	Wynik </a:t>
            </a:r>
            <a:r>
              <a:rPr lang="pl-PL" sz="2000" b="1" dirty="0" smtClean="0"/>
              <a:t>2017 </a:t>
            </a:r>
            <a:r>
              <a:rPr lang="pl-PL" sz="2000" b="1" dirty="0"/>
              <a:t>roku na przychodach i rozchodach wyniósł – </a:t>
            </a:r>
            <a:r>
              <a:rPr lang="pl-PL" sz="2000" b="1" dirty="0" smtClean="0"/>
              <a:t>1.731.102,00 </a:t>
            </a:r>
            <a:r>
              <a:rPr lang="pl-PL" sz="2000" b="1" dirty="0"/>
              <a:t>zł i </a:t>
            </a:r>
            <a:r>
              <a:rPr lang="pl-PL" sz="2000" b="1" dirty="0" smtClean="0"/>
              <a:t>zmniejszył </a:t>
            </a:r>
            <a:r>
              <a:rPr lang="pl-PL" sz="2000" b="1" dirty="0"/>
              <a:t>wolne środki, które po zamknięciu roku osiągnęły  kwotę </a:t>
            </a:r>
            <a:r>
              <a:rPr lang="pl-PL" sz="2000" b="1" dirty="0" smtClean="0"/>
              <a:t>700.000,00 </a:t>
            </a:r>
            <a:r>
              <a:rPr lang="pl-PL" sz="2000" b="1" dirty="0"/>
              <a:t>zł i w całości wprowadzone zostały do budżetu </a:t>
            </a:r>
            <a:r>
              <a:rPr lang="pl-PL" sz="2000" b="1" dirty="0" smtClean="0"/>
              <a:t>2017 </a:t>
            </a:r>
            <a:r>
              <a:rPr lang="pl-PL" sz="2000" b="1" dirty="0"/>
              <a:t>roku na pokrycie zobowiązań z lat poprzednich.</a:t>
            </a:r>
          </a:p>
          <a:p>
            <a:pPr algn="just"/>
            <a:r>
              <a:rPr lang="pl-PL" sz="2000" b="1" dirty="0"/>
              <a:t>	</a:t>
            </a:r>
            <a:r>
              <a:rPr lang="pl-PL" sz="2000" b="1" dirty="0" smtClean="0"/>
              <a:t>Rozchody </a:t>
            </a:r>
            <a:r>
              <a:rPr lang="pl-PL" sz="2000" b="1" dirty="0"/>
              <a:t>budżetu w </a:t>
            </a:r>
            <a:r>
              <a:rPr lang="pl-PL" sz="2000" b="1" dirty="0" smtClean="0"/>
              <a:t>2016 </a:t>
            </a:r>
            <a:r>
              <a:rPr lang="pl-PL" sz="2000" b="1" dirty="0"/>
              <a:t>r.,  czyli spłata  pożyczek i kredytów zaciągniętych w latach poprzednich to kwota </a:t>
            </a:r>
            <a:r>
              <a:rPr lang="pl-PL" sz="2000" b="1" dirty="0" smtClean="0"/>
              <a:t>1.731.102,00 </a:t>
            </a:r>
            <a:r>
              <a:rPr lang="pl-PL" sz="2000" b="1" dirty="0"/>
              <a:t>zł.</a:t>
            </a:r>
          </a:p>
          <a:p>
            <a:pPr algn="just"/>
            <a:r>
              <a:rPr lang="pl-PL" sz="2000" b="1" dirty="0"/>
              <a:t>Planowany i wykonany wynik budżetu oraz realizację przychodów i rozchodów budżetu  za </a:t>
            </a:r>
            <a:r>
              <a:rPr lang="pl-PL" sz="2000" b="1" dirty="0" smtClean="0"/>
              <a:t>2016 </a:t>
            </a:r>
            <a:r>
              <a:rPr lang="pl-PL" sz="2000" b="1" dirty="0"/>
              <a:t>r. przedstawia tabela .</a:t>
            </a:r>
            <a:endParaRPr lang="pl-PL" sz="2000" b="1" u="sng" dirty="0"/>
          </a:p>
        </p:txBody>
      </p:sp>
    </p:spTree>
    <p:extLst>
      <p:ext uri="{BB962C8B-B14F-4D97-AF65-F5344CB8AC3E}">
        <p14:creationId xmlns:p14="http://schemas.microsoft.com/office/powerpoint/2010/main" val="11522627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-32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Budżet ogółem, wynik budżetu </a:t>
            </a:r>
            <a:r>
              <a:rPr lang="pl-PL" sz="28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2016 r</a:t>
            </a:r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</a:rPr>
              <a:t>.</a:t>
            </a:r>
          </a:p>
          <a:p>
            <a:pPr algn="ctr"/>
            <a:endParaRPr lang="pl-PL" b="1" dirty="0"/>
          </a:p>
          <a:p>
            <a:pPr algn="ctr"/>
            <a:endParaRPr lang="pl-PL" u="sng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912328"/>
              </p:ext>
            </p:extLst>
          </p:nvPr>
        </p:nvGraphicFramePr>
        <p:xfrm>
          <a:off x="395537" y="686728"/>
          <a:ext cx="8496945" cy="48861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920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8012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Lp.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Wyszczególnienie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Plan na </a:t>
                      </a: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31.12.2016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r</a:t>
                      </a: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Wykonanie na </a:t>
                      </a: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31.12.2016r</a:t>
                      </a: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% wyk.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5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I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Dochody budżetu 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66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805 861,84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66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849 574,10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100,07%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w tym: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5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1.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dochody bieżące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64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800 096,79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64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915 052,16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100,18%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72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2.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dochody majątkowe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2 005 765,05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1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934 521,94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96,45%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08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II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Wydatki budżetu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70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707 787,62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65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940 316,96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93,26%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w tym: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36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bieżące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64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045 259,51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60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175 341,76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93,96%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35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majątkowe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6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662 528,11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5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764 975,20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86,53%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188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III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Wynik budżetu (dochody - wydatki)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-</a:t>
                      </a:r>
                      <a:r>
                        <a:rPr lang="pl-PL" sz="1200" b="1" baseline="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3 901 925,78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909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257,14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w tym 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937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wynik operacyjny (dochody bieżące - wydatki bieżące)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754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837,28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4</a:t>
                      </a:r>
                      <a:r>
                        <a:rPr lang="pl-PL" sz="1200" baseline="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739 710,40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627,91%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236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IV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Przychody ogółem :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5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633 027,78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10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300 797,37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182,86%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405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1</a:t>
                      </a: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Nadwyżka budżetowa z lat ubiegłych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3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201 925,78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7</a:t>
                      </a:r>
                      <a:r>
                        <a:rPr lang="pl-PL" sz="1200" baseline="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869 695,37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245,78%</a:t>
                      </a: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23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2</a:t>
                      </a: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+mj-lt"/>
                          <a:ea typeface="Times New Roman"/>
                          <a:cs typeface="Arial" pitchFamily="34" charset="0"/>
                        </a:rPr>
                        <a:t>Wolne środki, o których mowa w art.217 ust.2 pkt 6 ustawy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2</a:t>
                      </a:r>
                      <a:r>
                        <a:rPr lang="pl-PL" sz="1200" baseline="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431 102,00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2</a:t>
                      </a:r>
                      <a:r>
                        <a:rPr lang="pl-PL" sz="1200" kern="1200" baseline="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pl-PL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431 102,00</a:t>
                      </a:r>
                      <a:endParaRPr lang="pl-PL" sz="1200" kern="1200" dirty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100,00%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538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V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Rozchody ogółem :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1</a:t>
                      </a:r>
                      <a:r>
                        <a:rPr lang="pl-PL" sz="1200" b="1" baseline="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731 102,00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1</a:t>
                      </a:r>
                      <a:r>
                        <a:rPr lang="pl-PL" sz="1200" b="1" baseline="0" dirty="0">
                          <a:latin typeface="+mj-lt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731 102,00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100,00%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3191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  <a:ea typeface="Times New Roman"/>
                          <a:cs typeface="Arial" pitchFamily="34" charset="0"/>
                        </a:rPr>
                        <a:t>Budowa kanalizacji sanitarnej grawitacyjnej i tłocznej w Gminie Grodków-etap V - Osiek Grodkowski; PROW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431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102,00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431</a:t>
                      </a: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102,00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100,00%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+mj-lt"/>
                          <a:ea typeface="Times New Roman"/>
                          <a:cs typeface="Arial" pitchFamily="34" charset="0"/>
                        </a:rPr>
                        <a:t>Przebudowa</a:t>
                      </a:r>
                      <a:r>
                        <a:rPr lang="pl-PL" sz="1200" baseline="0" dirty="0" smtClean="0">
                          <a:effectLst/>
                          <a:latin typeface="+mj-lt"/>
                          <a:ea typeface="Times New Roman"/>
                          <a:cs typeface="Arial" pitchFamily="34" charset="0"/>
                        </a:rPr>
                        <a:t> dróg publicznych w Grodkowie: ul. Kasztanowa, Rondo, ul. Krakowska, ul. Fornalskiej</a:t>
                      </a:r>
                      <a:r>
                        <a:rPr lang="pl-PL" sz="1200" dirty="0" smtClean="0">
                          <a:effectLst/>
                          <a:latin typeface="+mj-lt"/>
                          <a:ea typeface="Times New Roman"/>
                          <a:cs typeface="Arial" pitchFamily="34" charset="0"/>
                        </a:rPr>
                        <a:t>                                                                                                        </a:t>
                      </a:r>
                      <a:endParaRPr lang="pl-PL" sz="1200" dirty="0">
                        <a:effectLst/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800 000,00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800 000,00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100,00%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908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3</a:t>
                      </a: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Budowa drogi Gola</a:t>
                      </a:r>
                      <a:r>
                        <a:rPr lang="pl-PL" sz="1200" baseline="0" dirty="0">
                          <a:latin typeface="+mj-lt"/>
                          <a:ea typeface="Times New Roman"/>
                          <a:cs typeface="Arial" pitchFamily="34" charset="0"/>
                        </a:rPr>
                        <a:t> Grodkowska i Tarnów Grodkowski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500 000,00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500 000,00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+mj-lt"/>
                          <a:ea typeface="Times New Roman"/>
                          <a:cs typeface="Arial" pitchFamily="34" charset="0"/>
                        </a:rPr>
                        <a:t>100,00%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74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+mj-lt"/>
                          <a:ea typeface="Times New Roman"/>
                          <a:cs typeface="Arial" pitchFamily="34" charset="0"/>
                        </a:rPr>
                        <a:t>VI</a:t>
                      </a: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+mj-lt"/>
                          <a:ea typeface="Times New Roman"/>
                          <a:cs typeface="Arial" pitchFamily="34" charset="0"/>
                        </a:rPr>
                        <a:t>Przychody - Rozchody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3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901 925,78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8</a:t>
                      </a:r>
                      <a:r>
                        <a:rPr lang="pl-PL" sz="1200" b="1" baseline="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 569 695,37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219,63%</a:t>
                      </a: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74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III+VI</a:t>
                      </a:r>
                      <a:endParaRPr lang="pl-PL" sz="12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0,00</a:t>
                      </a:r>
                      <a:endParaRPr lang="pl-PL" sz="12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9 478 952,51</a:t>
                      </a:r>
                      <a:endParaRPr lang="pl-PL" sz="12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65248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pl-PL" b="1" dirty="0"/>
              <a:t>	</a:t>
            </a:r>
            <a:r>
              <a:rPr lang="pl-PL" sz="2000" b="1" dirty="0"/>
              <a:t>Na dzień 31 grudnia </a:t>
            </a:r>
            <a:r>
              <a:rPr lang="pl-PL" sz="2000" b="1" dirty="0" smtClean="0"/>
              <a:t>2016 </a:t>
            </a:r>
            <a:r>
              <a:rPr lang="pl-PL" sz="2000" b="1" dirty="0"/>
              <a:t>r. kwota  długu  Gminy Grodków </a:t>
            </a:r>
          </a:p>
          <a:p>
            <a:pPr algn="just"/>
            <a:r>
              <a:rPr lang="pl-PL" sz="2000" b="1" dirty="0"/>
              <a:t>z tytułu zaciągniętych kredytów i pożyczek wynosi </a:t>
            </a:r>
            <a:r>
              <a:rPr lang="pl-PL" sz="2000" b="1" dirty="0" smtClean="0"/>
              <a:t>700.000,00 </a:t>
            </a:r>
            <a:r>
              <a:rPr lang="pl-PL" sz="2000" b="1" dirty="0"/>
              <a:t>zł,  co stanowi </a:t>
            </a:r>
            <a:r>
              <a:rPr lang="pl-PL" sz="2000" b="1" dirty="0" smtClean="0"/>
              <a:t>1,05 </a:t>
            </a:r>
            <a:r>
              <a:rPr lang="pl-PL" sz="2000" b="1" dirty="0"/>
              <a:t>% wykonanych za </a:t>
            </a:r>
            <a:r>
              <a:rPr lang="pl-PL" sz="2000" b="1" dirty="0" smtClean="0"/>
              <a:t>2016 </a:t>
            </a:r>
            <a:r>
              <a:rPr lang="pl-PL" sz="2000" b="1" dirty="0"/>
              <a:t>rok dochodów.       </a:t>
            </a:r>
          </a:p>
          <a:p>
            <a:pPr algn="just"/>
            <a:r>
              <a:rPr lang="pl-PL" sz="2000" b="1" dirty="0"/>
              <a:t>	Za </a:t>
            </a:r>
            <a:r>
              <a:rPr lang="pl-PL" sz="2000" b="1" dirty="0" smtClean="0"/>
              <a:t>2016 </a:t>
            </a:r>
            <a:r>
              <a:rPr lang="pl-PL" sz="2000" b="1" dirty="0"/>
              <a:t>r. osiągnięto wynik operacyjny, czyli różnicę między dochodami i wydatkami bieżącymi w kwocie </a:t>
            </a:r>
            <a:r>
              <a:rPr lang="pl-PL" sz="2000" b="1" dirty="0" smtClean="0"/>
              <a:t>4.739.710,40zł</a:t>
            </a:r>
            <a:r>
              <a:rPr lang="pl-PL" sz="2000" b="1" dirty="0"/>
              <a:t>. Wynik operacyjny powiększony o dochody ze sprzedaży mienia jest podstawą do wyliczenia poziomu zadłużania się gminy w kolejnych latach. Za </a:t>
            </a:r>
            <a:r>
              <a:rPr lang="pl-PL" sz="2000" b="1" dirty="0" smtClean="0"/>
              <a:t>2016 </a:t>
            </a:r>
            <a:r>
              <a:rPr lang="pl-PL" sz="2000" b="1" dirty="0"/>
              <a:t>r. został osiągnięty roczny, dopuszczalny wskaźnik zadłużania gminy i wynosi </a:t>
            </a:r>
            <a:r>
              <a:rPr lang="pl-PL" sz="2000" b="1" dirty="0" smtClean="0"/>
              <a:t>7,82% (za 2015r. – 9,14%,za </a:t>
            </a:r>
            <a:r>
              <a:rPr lang="pl-PL" sz="2000" b="1" dirty="0"/>
              <a:t>2014r.- 15,36%, za 2013r. – 12,41</a:t>
            </a:r>
            <a:r>
              <a:rPr lang="pl-PL" sz="2000" b="1" dirty="0" smtClean="0"/>
              <a:t>%). </a:t>
            </a:r>
            <a:endParaRPr lang="pl-PL" sz="2000" b="1" dirty="0"/>
          </a:p>
          <a:p>
            <a:pPr algn="just"/>
            <a:r>
              <a:rPr lang="pl-PL" sz="2000" b="1" dirty="0"/>
              <a:t>	Dobre wskaźniki dają szansę rozwoju gminy, możliwość korzystania z zewnętrznych źródeł dofinansowania zadań inwestycyjnych.</a:t>
            </a:r>
          </a:p>
          <a:p>
            <a:pPr algn="just"/>
            <a:r>
              <a:rPr lang="pl-PL" sz="2000" b="1" dirty="0"/>
              <a:t>Gmina udzieliła w 2010 i 2012 roku poręczenia w spłacie pożyczki</a:t>
            </a:r>
          </a:p>
          <a:p>
            <a:pPr algn="just"/>
            <a:r>
              <a:rPr lang="pl-PL" sz="2000" b="1" dirty="0"/>
              <a:t>Spółce </a:t>
            </a:r>
            <a:r>
              <a:rPr lang="pl-PL" sz="2000" b="1" dirty="0" err="1"/>
              <a:t>Grodwik</a:t>
            </a:r>
            <a:r>
              <a:rPr lang="pl-PL" sz="2000" b="1" dirty="0"/>
              <a:t> na realizację zadania pn. Oczyszczanie ścieków w aglomeracji Grodków” i „Podłączenia budynków do zbiorowego systemu kanalizacyjnego w aglomeracji Grodków” Planowane potencjalne zobowiązanie z tytułu udzielonego poręczenia na koniec </a:t>
            </a:r>
            <a:r>
              <a:rPr lang="pl-PL" sz="2000" b="1" dirty="0" smtClean="0"/>
              <a:t>2016 </a:t>
            </a:r>
            <a:r>
              <a:rPr lang="pl-PL" sz="2000" b="1" dirty="0"/>
              <a:t>r. wynosi </a:t>
            </a:r>
            <a:r>
              <a:rPr lang="pl-PL" sz="2000" b="1" dirty="0" smtClean="0"/>
              <a:t>5.929.129 </a:t>
            </a:r>
            <a:r>
              <a:rPr lang="pl-PL" sz="2000" b="1" dirty="0"/>
              <a:t>zł. </a:t>
            </a:r>
          </a:p>
          <a:p>
            <a:pPr algn="ctr"/>
            <a:endParaRPr lang="pl-PL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683568" y="1988840"/>
            <a:ext cx="8064896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pl-PL" b="1" dirty="0"/>
              <a:t>	</a:t>
            </a:r>
            <a:r>
              <a:rPr lang="pl-PL" sz="2400" b="1" dirty="0"/>
              <a:t>Regionalna Izba Obrachunkowa w Opolu podejmując uchwałę Nr </a:t>
            </a:r>
            <a:r>
              <a:rPr lang="pl-PL" sz="2400" b="1" dirty="0" smtClean="0"/>
              <a:t>90/2016 </a:t>
            </a:r>
            <a:r>
              <a:rPr lang="pl-PL" sz="2400" b="1" dirty="0"/>
              <a:t>z dnia  </a:t>
            </a:r>
            <a:r>
              <a:rPr lang="pl-PL" sz="2400" b="1" dirty="0" smtClean="0"/>
              <a:t>14  </a:t>
            </a:r>
            <a:r>
              <a:rPr lang="pl-PL" sz="2400" b="1" dirty="0"/>
              <a:t>kwietnia </a:t>
            </a:r>
            <a:r>
              <a:rPr lang="pl-PL" sz="2400" b="1" dirty="0" smtClean="0"/>
              <a:t>2017 r</a:t>
            </a:r>
            <a:r>
              <a:rPr lang="pl-PL" sz="2400" b="1" dirty="0"/>
              <a:t>., Składu Orzekającego RIO w Opolu, w sprawie opinii o sprawozdaniu z wykonania budżetu Gminy Grodków za </a:t>
            </a:r>
            <a:r>
              <a:rPr lang="pl-PL" sz="2400" b="1" dirty="0" smtClean="0"/>
              <a:t>2016 r</a:t>
            </a:r>
            <a:r>
              <a:rPr lang="pl-PL" sz="2400" b="1" dirty="0"/>
              <a:t>., pozytywnie zaopiniowała sprawozdanie Burmistrza Grodkowa  z wykonania budżetu Gminy Grodków za </a:t>
            </a:r>
            <a:r>
              <a:rPr lang="pl-PL" sz="2400" b="1" dirty="0" smtClean="0"/>
              <a:t>2016 </a:t>
            </a:r>
            <a:r>
              <a:rPr lang="pl-PL" sz="2400" b="1" dirty="0"/>
              <a:t>r. </a:t>
            </a:r>
          </a:p>
          <a:p>
            <a:pPr algn="just"/>
            <a:r>
              <a:rPr lang="pl-PL" sz="2400" b="1" dirty="0"/>
              <a:t>	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8340509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28178"/>
            <a:ext cx="8064896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pl-PL" b="1" dirty="0"/>
              <a:t>	</a:t>
            </a:r>
            <a:r>
              <a:rPr lang="pl-PL" sz="2400" b="1" dirty="0" smtClean="0"/>
              <a:t>Komisja Rewizyjna w dniu 26 kwietnia 2016 r. </a:t>
            </a:r>
            <a:r>
              <a:rPr lang="pl-PL" sz="2400" b="1" dirty="0"/>
              <a:t>d</a:t>
            </a:r>
            <a:r>
              <a:rPr lang="pl-PL" sz="2400" b="1" dirty="0" smtClean="0"/>
              <a:t>ziałając </a:t>
            </a:r>
            <a:r>
              <a:rPr lang="pl-PL" sz="2400" b="1" dirty="0"/>
              <a:t>na podstawie art.18 a ust.3 z dnia 8 marca 1990 r. o samorządzie gminnym (Dz.U. z </a:t>
            </a:r>
            <a:r>
              <a:rPr lang="pl-PL" sz="2400" b="1" dirty="0" smtClean="0"/>
              <a:t>2016 r</a:t>
            </a:r>
            <a:r>
              <a:rPr lang="pl-PL" sz="2400" b="1" dirty="0"/>
              <a:t>. poz.446 ze zm.), po rozpatrzeniu: sprawozdania finansowego Gminy Grodków za 2016 rok, sprawozdania z wykonania budżetu Gminy Grodków za 2016 rok wraz z opinią Regionalnej Izby Obrachunkowej o tym sprawozdaniu oraz informacji  o stanie mienia Gminy  Grodków za 2016 </a:t>
            </a:r>
            <a:r>
              <a:rPr lang="pl-PL" sz="2400" b="1" dirty="0" smtClean="0"/>
              <a:t>rok, pozytywnie  zaopiniowała </a:t>
            </a:r>
            <a:r>
              <a:rPr lang="pl-PL" sz="2400" b="1" dirty="0"/>
              <a:t>przedłożone materiały </a:t>
            </a:r>
            <a:r>
              <a:rPr lang="pl-PL" sz="2400" b="1" dirty="0" smtClean="0"/>
              <a:t>      i przygotowała wniosek </a:t>
            </a:r>
            <a:r>
              <a:rPr lang="pl-PL" sz="2400" b="1" dirty="0"/>
              <a:t>do Rady Miejskiej o udzielenie absolutorium Burmistrzowi Grodkowa za rok 2016 z tytułu wykonania budżetu gminy.</a:t>
            </a:r>
          </a:p>
          <a:p>
            <a:pPr algn="just"/>
            <a:r>
              <a:rPr lang="pl-PL" sz="2400" b="1" dirty="0"/>
              <a:t>	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773159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76672"/>
            <a:ext cx="13144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rostokąt 9"/>
          <p:cNvSpPr/>
          <p:nvPr/>
        </p:nvSpPr>
        <p:spPr>
          <a:xfrm>
            <a:off x="395536" y="2967335"/>
            <a:ext cx="8352928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b="1" dirty="0"/>
              <a:t>Prezentacja została przygotowana na podstawie sprawozdania rocznego z wykonania budżetu Gminy Grodków za </a:t>
            </a:r>
            <a:r>
              <a:rPr lang="pl-PL" sz="2400" b="1" dirty="0" smtClean="0"/>
              <a:t>2016 </a:t>
            </a:r>
            <a:r>
              <a:rPr lang="pl-PL" sz="2400" b="1" dirty="0"/>
              <a:t>rok.</a:t>
            </a:r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	</a:t>
            </a:r>
          </a:p>
          <a:p>
            <a:pPr algn="ctr"/>
            <a:r>
              <a:rPr lang="pl-PL" sz="2400" b="1" dirty="0"/>
              <a:t>Marek Antoniewicz – Burmistrz Grodkowa</a:t>
            </a:r>
          </a:p>
          <a:p>
            <a:pPr algn="ctr"/>
            <a:endParaRPr lang="pl-PL" sz="2400" b="1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l-PL" sz="2400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Dziękuję za uwagę</a:t>
            </a:r>
          </a:p>
          <a:p>
            <a:pPr algn="ctr"/>
            <a:endParaRPr lang="pl-PL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79714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</a:rPr>
              <a:t>Dochody - ogółem </a:t>
            </a:r>
          </a:p>
          <a:p>
            <a:endParaRPr lang="pl-PL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</a:endParaRPr>
          </a:p>
          <a:p>
            <a:pPr algn="ctr"/>
            <a:r>
              <a:rPr lang="pl-PL" sz="2400" b="1" dirty="0">
                <a:latin typeface="+mj-lt"/>
                <a:cs typeface="Arial" pitchFamily="34" charset="0"/>
              </a:rPr>
              <a:t>Dochody budżetu Gminy Grodków na koniec okresu sprawozdawczego zostały wykonane w kwocie </a:t>
            </a:r>
          </a:p>
          <a:p>
            <a:pPr algn="ctr"/>
            <a:endParaRPr lang="pl-PL" sz="2400" b="1" dirty="0">
              <a:latin typeface="+mj-lt"/>
              <a:cs typeface="Arial" pitchFamily="34" charset="0"/>
            </a:endParaRPr>
          </a:p>
          <a:p>
            <a:pPr algn="ctr"/>
            <a:r>
              <a:rPr lang="pl-PL" sz="2400" b="1" u="sng" dirty="0" smtClean="0">
                <a:latin typeface="+mj-lt"/>
                <a:cs typeface="Arial" pitchFamily="34" charset="0"/>
              </a:rPr>
              <a:t>66.849.574,10 </a:t>
            </a:r>
            <a:r>
              <a:rPr lang="pl-PL" sz="2400" b="1" u="sng" dirty="0">
                <a:latin typeface="+mj-lt"/>
                <a:cs typeface="Arial" pitchFamily="34" charset="0"/>
              </a:rPr>
              <a:t>zł, </a:t>
            </a:r>
          </a:p>
          <a:p>
            <a:pPr algn="ctr"/>
            <a:r>
              <a:rPr lang="pl-PL" sz="2400" b="1" dirty="0" smtClean="0">
                <a:latin typeface="+mj-lt"/>
                <a:cs typeface="Arial" pitchFamily="34" charset="0"/>
              </a:rPr>
              <a:t>w </a:t>
            </a:r>
            <a:r>
              <a:rPr lang="pl-PL" sz="2400" b="1" dirty="0">
                <a:latin typeface="+mj-lt"/>
                <a:cs typeface="Arial" pitchFamily="34" charset="0"/>
              </a:rPr>
              <a:t>tym : </a:t>
            </a:r>
          </a:p>
          <a:p>
            <a:pPr algn="ctr"/>
            <a:endParaRPr lang="pl-PL" sz="2400" b="1" dirty="0">
              <a:latin typeface="+mj-lt"/>
              <a:cs typeface="Arial" pitchFamily="34" charset="0"/>
            </a:endParaRPr>
          </a:p>
          <a:p>
            <a:pPr algn="ctr"/>
            <a:r>
              <a:rPr lang="pl-PL" sz="2400" b="1" dirty="0">
                <a:latin typeface="+mj-lt"/>
                <a:cs typeface="Arial" pitchFamily="34" charset="0"/>
              </a:rPr>
              <a:t>dochody bieżące</a:t>
            </a:r>
          </a:p>
          <a:p>
            <a:pPr algn="ctr"/>
            <a:r>
              <a:rPr lang="pl-PL" sz="2400" b="1" u="sng" dirty="0" smtClean="0">
                <a:latin typeface="+mj-lt"/>
                <a:cs typeface="Arial" pitchFamily="34" charset="0"/>
              </a:rPr>
              <a:t>64.915.052,16 zł </a:t>
            </a:r>
            <a:endParaRPr lang="pl-PL" sz="2400" b="1" u="sng" dirty="0">
              <a:latin typeface="+mj-lt"/>
              <a:cs typeface="Arial" pitchFamily="34" charset="0"/>
            </a:endParaRPr>
          </a:p>
          <a:p>
            <a:pPr algn="ctr"/>
            <a:r>
              <a:rPr lang="pl-PL" sz="2400" b="1" dirty="0">
                <a:latin typeface="+mj-lt"/>
                <a:cs typeface="Arial" pitchFamily="34" charset="0"/>
              </a:rPr>
              <a:t>(</a:t>
            </a:r>
            <a:r>
              <a:rPr lang="pl-PL" sz="2400" b="1" dirty="0" smtClean="0">
                <a:latin typeface="+mj-lt"/>
                <a:cs typeface="Arial" pitchFamily="34" charset="0"/>
              </a:rPr>
              <a:t>97,11 </a:t>
            </a:r>
            <a:r>
              <a:rPr lang="pl-PL" sz="2400" b="1" dirty="0">
                <a:latin typeface="+mj-lt"/>
                <a:cs typeface="Arial" pitchFamily="34" charset="0"/>
              </a:rPr>
              <a:t>% dochodów ogółem), </a:t>
            </a:r>
          </a:p>
          <a:p>
            <a:pPr algn="ctr"/>
            <a:endParaRPr lang="pl-PL" sz="2400" b="1" dirty="0">
              <a:latin typeface="+mj-lt"/>
              <a:cs typeface="Arial" pitchFamily="34" charset="0"/>
            </a:endParaRPr>
          </a:p>
          <a:p>
            <a:pPr algn="ctr"/>
            <a:r>
              <a:rPr lang="pl-PL" sz="2400" b="1" dirty="0">
                <a:latin typeface="+mj-lt"/>
                <a:cs typeface="Arial" pitchFamily="34" charset="0"/>
              </a:rPr>
              <a:t>dochody majątkowe </a:t>
            </a:r>
          </a:p>
          <a:p>
            <a:pPr algn="ctr"/>
            <a:r>
              <a:rPr lang="pl-PL" sz="2400" b="1" u="sng" dirty="0" smtClean="0">
                <a:latin typeface="+mj-lt"/>
                <a:cs typeface="Arial" pitchFamily="34" charset="0"/>
              </a:rPr>
              <a:t>1.934.521,94 </a:t>
            </a:r>
            <a:r>
              <a:rPr lang="pl-PL" sz="2400" b="1" u="sng" dirty="0">
                <a:latin typeface="+mj-lt"/>
                <a:cs typeface="Arial" pitchFamily="34" charset="0"/>
              </a:rPr>
              <a:t>zł </a:t>
            </a:r>
          </a:p>
          <a:p>
            <a:pPr algn="ctr"/>
            <a:r>
              <a:rPr lang="pl-PL" sz="2400" b="1" dirty="0" smtClean="0">
                <a:latin typeface="+mj-lt"/>
                <a:cs typeface="Arial" pitchFamily="34" charset="0"/>
              </a:rPr>
              <a:t>(2,89 </a:t>
            </a:r>
            <a:r>
              <a:rPr lang="pl-PL" sz="2400" b="1" dirty="0">
                <a:latin typeface="+mj-lt"/>
                <a:cs typeface="Arial" pitchFamily="34" charset="0"/>
              </a:rPr>
              <a:t>% dochodów ogółem).</a:t>
            </a:r>
          </a:p>
          <a:p>
            <a:pPr algn="ctr"/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19245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+mj-lt"/>
              </a:rPr>
              <a:t>Dochody budżetu ogółem- struktura</a:t>
            </a:r>
          </a:p>
          <a:p>
            <a:endParaRPr lang="pl-PL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</a:endParaRPr>
          </a:p>
          <a:p>
            <a:pPr algn="ctr"/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j-lt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309613"/>
              </p:ext>
            </p:extLst>
          </p:nvPr>
        </p:nvGraphicFramePr>
        <p:xfrm>
          <a:off x="477972" y="801725"/>
          <a:ext cx="8064895" cy="56885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312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332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561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Lp.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Treść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Wykonanie na </a:t>
                      </a:r>
                      <a:r>
                        <a:rPr lang="pl-PL" sz="1000" dirty="0" smtClean="0"/>
                        <a:t>31.12.2016r</a:t>
                      </a:r>
                      <a:r>
                        <a:rPr lang="pl-PL" sz="1000" dirty="0"/>
                        <a:t>.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udział w dochodach 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Dochody budżetu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w tym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  <a:ea typeface="Times New Roman"/>
                          <a:cs typeface="Times New Roman"/>
                        </a:rPr>
                        <a:t>66</a:t>
                      </a:r>
                      <a:r>
                        <a:rPr lang="pl-PL" sz="1050" b="1" baseline="0" dirty="0" smtClean="0"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l-PL" sz="1050" b="1" dirty="0" smtClean="0">
                          <a:latin typeface="+mj-lt"/>
                          <a:ea typeface="Times New Roman"/>
                          <a:cs typeface="Times New Roman"/>
                        </a:rPr>
                        <a:t>849 574,10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>
                          <a:latin typeface="+mj-lt"/>
                        </a:rPr>
                        <a:t>100,00%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9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1.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dochody bieżące,</a:t>
                      </a:r>
                      <a:r>
                        <a:rPr lang="pl-PL" sz="1000" b="1" baseline="0" dirty="0">
                          <a:latin typeface="+mj-lt"/>
                        </a:rPr>
                        <a:t> </a:t>
                      </a:r>
                      <a:r>
                        <a:rPr lang="pl-PL" sz="1000" b="1" dirty="0">
                          <a:latin typeface="+mj-lt"/>
                        </a:rPr>
                        <a:t>z tego: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  <a:ea typeface="+mn-ea"/>
                          <a:cs typeface="+mn-cs"/>
                        </a:rPr>
                        <a:t>64</a:t>
                      </a:r>
                      <a:r>
                        <a:rPr lang="pl-PL" sz="1050" b="1" baseline="0" dirty="0" smtClean="0">
                          <a:latin typeface="+mj-lt"/>
                          <a:ea typeface="+mn-ea"/>
                          <a:cs typeface="+mn-cs"/>
                        </a:rPr>
                        <a:t> 915 052,16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97,11%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1.1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dochody własne (1.1.1 + 1.1.2 +1.1.3 + 1.1.4 + 1.1.5),</a:t>
                      </a:r>
                      <a:r>
                        <a:rPr lang="pl-PL" sz="1000" b="1" baseline="0" dirty="0">
                          <a:latin typeface="+mj-lt"/>
                        </a:rPr>
                        <a:t> </a:t>
                      </a:r>
                      <a:r>
                        <a:rPr lang="pl-PL" sz="1000" b="1" dirty="0">
                          <a:latin typeface="+mj-lt"/>
                        </a:rPr>
                        <a:t>w tym: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  <a:ea typeface="+mn-ea"/>
                          <a:cs typeface="+mn-cs"/>
                        </a:rPr>
                        <a:t>28</a:t>
                      </a:r>
                      <a:r>
                        <a:rPr lang="pl-PL" sz="1050" b="1" baseline="0" dirty="0" smtClean="0">
                          <a:latin typeface="+mj-lt"/>
                          <a:ea typeface="+mn-ea"/>
                          <a:cs typeface="+mn-cs"/>
                        </a:rPr>
                        <a:t> 988 525,93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43,36%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1.1.1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dochody z tytułu udziału we wpływach z podatku dochodowego od osób fizycznych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>
                          <a:latin typeface="+mj-lt"/>
                          <a:ea typeface="+mn-ea"/>
                          <a:cs typeface="+mn-cs"/>
                        </a:rPr>
                        <a:t>10</a:t>
                      </a:r>
                      <a:r>
                        <a:rPr lang="pl-PL" sz="1050" baseline="0" dirty="0"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50" baseline="0" dirty="0" smtClean="0">
                          <a:latin typeface="+mj-lt"/>
                          <a:ea typeface="+mn-ea"/>
                          <a:cs typeface="+mn-cs"/>
                        </a:rPr>
                        <a:t>927 464,00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16,35%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1.1.2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dochody z tytułu udziału we wpływach z podatku dochodowego od osób prawnych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>
                          <a:latin typeface="+mj-lt"/>
                          <a:ea typeface="+mn-ea"/>
                          <a:cs typeface="+mn-cs"/>
                        </a:rPr>
                        <a:t>     </a:t>
                      </a:r>
                      <a:r>
                        <a:rPr lang="pl-PL" sz="1050" dirty="0" smtClean="0">
                          <a:latin typeface="+mj-lt"/>
                          <a:ea typeface="+mn-ea"/>
                          <a:cs typeface="+mn-cs"/>
                        </a:rPr>
                        <a:t>181</a:t>
                      </a:r>
                      <a:r>
                        <a:rPr lang="pl-PL" sz="1050" baseline="0" dirty="0" smtClean="0">
                          <a:latin typeface="+mj-lt"/>
                          <a:ea typeface="+mn-ea"/>
                          <a:cs typeface="+mn-cs"/>
                        </a:rPr>
                        <a:t> 014,38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0,27%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104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1.1.3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podatki i opłaty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15</a:t>
                      </a:r>
                      <a:r>
                        <a:rPr lang="pl-PL" sz="1050" baseline="0" dirty="0" smtClean="0">
                          <a:latin typeface="+mj-lt"/>
                        </a:rPr>
                        <a:t> 658 978,66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23,42%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4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1.1.3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 w tym: podatek od nieruchomości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50" dirty="0" smtClean="0">
                          <a:latin typeface="+mj-lt"/>
                          <a:ea typeface="+mn-ea"/>
                          <a:cs typeface="+mn-cs"/>
                        </a:rPr>
                        <a:t>7</a:t>
                      </a:r>
                      <a:r>
                        <a:rPr lang="pl-PL" sz="1050" baseline="0" dirty="0" smtClean="0">
                          <a:latin typeface="+mj-lt"/>
                          <a:ea typeface="+mn-ea"/>
                          <a:cs typeface="+mn-cs"/>
                        </a:rPr>
                        <a:t> 786 379,55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11,65%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1.1.4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dochody z majątku gminy- bieżące 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>
                          <a:latin typeface="+mj-lt"/>
                        </a:rPr>
                        <a:t> 1 </a:t>
                      </a:r>
                      <a:r>
                        <a:rPr lang="pl-PL" sz="1050" dirty="0" smtClean="0">
                          <a:latin typeface="+mj-lt"/>
                        </a:rPr>
                        <a:t>617</a:t>
                      </a:r>
                      <a:r>
                        <a:rPr lang="pl-PL" sz="1050" baseline="0" dirty="0" smtClean="0">
                          <a:latin typeface="+mj-lt"/>
                        </a:rPr>
                        <a:t> 059,66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2,42%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1.1.5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pozostałe dochody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1050" dirty="0" smtClean="0">
                          <a:latin typeface="+mj-lt"/>
                          <a:ea typeface="+mn-ea"/>
                          <a:cs typeface="+mn-cs"/>
                        </a:rPr>
                        <a:t>604</a:t>
                      </a:r>
                      <a:r>
                        <a:rPr lang="pl-PL" sz="1050" baseline="0" dirty="0" smtClean="0">
                          <a:latin typeface="+mj-lt"/>
                          <a:ea typeface="+mn-ea"/>
                          <a:cs typeface="+mn-cs"/>
                        </a:rPr>
                        <a:t> 009,23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0,90%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1.2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subwencje z budżetu państwa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>
                          <a:latin typeface="+mj-lt"/>
                        </a:rPr>
                        <a:t>15</a:t>
                      </a:r>
                      <a:r>
                        <a:rPr lang="pl-PL" sz="1050" b="1" baseline="0" dirty="0">
                          <a:latin typeface="+mj-lt"/>
                        </a:rPr>
                        <a:t> </a:t>
                      </a:r>
                      <a:r>
                        <a:rPr lang="pl-PL" sz="1050" b="1" baseline="0" dirty="0" smtClean="0">
                          <a:latin typeface="+mj-lt"/>
                        </a:rPr>
                        <a:t>765 243,00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23,59%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1.3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dotacje i środki przeznaczone na cele bieżące,</a:t>
                      </a:r>
                      <a:r>
                        <a:rPr lang="pl-PL" sz="1000" b="1" baseline="0" dirty="0">
                          <a:latin typeface="+mj-lt"/>
                        </a:rPr>
                        <a:t> </a:t>
                      </a:r>
                      <a:r>
                        <a:rPr lang="pl-PL" sz="1000" b="1" dirty="0">
                          <a:latin typeface="+mj-lt"/>
                        </a:rPr>
                        <a:t>w</a:t>
                      </a:r>
                      <a:r>
                        <a:rPr lang="pl-PL" sz="1000" b="1" baseline="0" dirty="0">
                          <a:latin typeface="+mj-lt"/>
                        </a:rPr>
                        <a:t> tym: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  <a:ea typeface="+mn-ea"/>
                          <a:cs typeface="+mn-cs"/>
                        </a:rPr>
                        <a:t>20</a:t>
                      </a:r>
                      <a:r>
                        <a:rPr lang="pl-PL" sz="1050" b="1" baseline="0" dirty="0" smtClean="0">
                          <a:latin typeface="+mj-lt"/>
                          <a:ea typeface="+mn-ea"/>
                          <a:cs typeface="+mn-cs"/>
                        </a:rPr>
                        <a:t> 161 283,23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30,16%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80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1.3.1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dotacje na zadania zlecone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  <a:ea typeface="+mn-ea"/>
                          <a:cs typeface="+mn-cs"/>
                        </a:rPr>
                        <a:t>17</a:t>
                      </a:r>
                      <a:r>
                        <a:rPr lang="pl-PL" sz="1050" baseline="0" dirty="0" smtClean="0">
                          <a:latin typeface="+mj-lt"/>
                          <a:ea typeface="+mn-ea"/>
                          <a:cs typeface="+mn-cs"/>
                        </a:rPr>
                        <a:t> 183 934,14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25,71%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1.3.2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dotacje na zadania powierzone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>
                          <a:latin typeface="+mj-lt"/>
                          <a:ea typeface="+mn-ea"/>
                          <a:cs typeface="+mn-cs"/>
                        </a:rPr>
                        <a:t>      16</a:t>
                      </a:r>
                      <a:r>
                        <a:rPr lang="pl-PL" sz="1050" baseline="0" dirty="0">
                          <a:latin typeface="+mj-lt"/>
                          <a:ea typeface="+mn-ea"/>
                          <a:cs typeface="+mn-cs"/>
                        </a:rPr>
                        <a:t> 000,00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0,02%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1.3.3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dotacje na zadania własne bieżące z budżetu państwa 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>
                          <a:latin typeface="+mj-lt"/>
                        </a:rPr>
                        <a:t>2 </a:t>
                      </a:r>
                      <a:r>
                        <a:rPr lang="pl-PL" sz="1050" dirty="0" smtClean="0">
                          <a:latin typeface="+mj-lt"/>
                        </a:rPr>
                        <a:t>551</a:t>
                      </a:r>
                      <a:r>
                        <a:rPr lang="pl-PL" sz="1050" baseline="0" dirty="0" smtClean="0">
                          <a:latin typeface="+mj-lt"/>
                        </a:rPr>
                        <a:t> 926,26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3,82%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1.3.4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dotacje na zadania własne bieżące z budżetu  innych jednostek samorządu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pl-PL" sz="1050" dirty="0" smtClean="0">
                          <a:latin typeface="+mj-lt"/>
                          <a:ea typeface="+mn-ea"/>
                          <a:cs typeface="+mn-cs"/>
                        </a:rPr>
                        <a:t>59</a:t>
                      </a:r>
                      <a:r>
                        <a:rPr lang="pl-PL" sz="1050" baseline="0" dirty="0" smtClean="0">
                          <a:latin typeface="+mj-lt"/>
                          <a:ea typeface="+mn-ea"/>
                          <a:cs typeface="+mn-cs"/>
                        </a:rPr>
                        <a:t> 805,89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0,09%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196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1.3.5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środki z różnych źródeł na zadania </a:t>
                      </a:r>
                      <a:r>
                        <a:rPr lang="pl-PL" sz="1000" dirty="0" smtClean="0">
                          <a:latin typeface="+mj-lt"/>
                        </a:rPr>
                        <a:t>bieżące, z tego: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>
                          <a:latin typeface="+mj-lt"/>
                          <a:ea typeface="+mn-ea"/>
                          <a:cs typeface="+mn-cs"/>
                        </a:rPr>
                        <a:t>   </a:t>
                      </a:r>
                      <a:r>
                        <a:rPr lang="pl-PL" sz="1050" dirty="0" smtClean="0">
                          <a:latin typeface="+mj-lt"/>
                          <a:ea typeface="+mn-ea"/>
                          <a:cs typeface="+mn-cs"/>
                        </a:rPr>
                        <a:t>349</a:t>
                      </a:r>
                      <a:r>
                        <a:rPr lang="pl-PL" sz="1050" baseline="0" dirty="0" smtClean="0">
                          <a:latin typeface="+mj-lt"/>
                          <a:ea typeface="+mn-ea"/>
                          <a:cs typeface="+mn-cs"/>
                        </a:rPr>
                        <a:t> 616,94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0,52%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0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j-lt"/>
                          <a:ea typeface="Times New Roman"/>
                          <a:cs typeface="Times New Roman"/>
                        </a:rPr>
                        <a:t>1.3.5.1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środki na finansowanie wydatków na realizację zadań finansowanych z udziałem środków, o których mowa w art.5 ust.1 pkt 2 i 3 </a:t>
                      </a:r>
                      <a:endParaRPr lang="pl-PL" sz="1000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0" dirty="0" smtClean="0">
                          <a:latin typeface="+mj-lt"/>
                          <a:ea typeface="Times New Roman"/>
                          <a:cs typeface="Times New Roman"/>
                        </a:rPr>
                        <a:t>      38 079,11</a:t>
                      </a:r>
                      <a:endParaRPr lang="pl-PL" sz="105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0" dirty="0" smtClean="0">
                          <a:latin typeface="+mj-lt"/>
                          <a:ea typeface="Times New Roman"/>
                          <a:cs typeface="Times New Roman"/>
                        </a:rPr>
                        <a:t>0,06%</a:t>
                      </a:r>
                      <a:endParaRPr lang="pl-PL" sz="105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0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 smtClean="0">
                          <a:latin typeface="+mj-lt"/>
                        </a:rPr>
                        <a:t>2.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dochody majątkowe,</a:t>
                      </a:r>
                      <a:r>
                        <a:rPr lang="pl-PL" sz="1000" b="1" baseline="0" dirty="0">
                          <a:latin typeface="+mj-lt"/>
                        </a:rPr>
                        <a:t> </a:t>
                      </a:r>
                      <a:r>
                        <a:rPr lang="pl-PL" sz="1000" b="1" dirty="0">
                          <a:latin typeface="+mj-lt"/>
                        </a:rPr>
                        <a:t>z</a:t>
                      </a:r>
                      <a:r>
                        <a:rPr lang="pl-PL" sz="1000" b="1" baseline="0" dirty="0">
                          <a:latin typeface="+mj-lt"/>
                        </a:rPr>
                        <a:t> tego: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1050" b="1" baseline="0" dirty="0" smtClean="0">
                          <a:latin typeface="+mj-lt"/>
                          <a:ea typeface="+mn-ea"/>
                          <a:cs typeface="+mn-cs"/>
                        </a:rPr>
                        <a:t> 934 521,94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2,89%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441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2.1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dochody ze sprzedaży majątku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   484</a:t>
                      </a:r>
                      <a:r>
                        <a:rPr lang="pl-PL" sz="1050" b="1" baseline="0" dirty="0" smtClean="0">
                          <a:latin typeface="+mj-lt"/>
                        </a:rPr>
                        <a:t> 909,79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0,73%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281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2.2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dotacje i środki przeznaczone na inwestycje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1050" b="1" baseline="0" dirty="0" smtClean="0">
                          <a:latin typeface="+mj-lt"/>
                          <a:ea typeface="+mn-ea"/>
                          <a:cs typeface="+mn-cs"/>
                        </a:rPr>
                        <a:t> 411 775,60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2,11%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737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j-lt"/>
                        </a:rPr>
                        <a:t>2.2.1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środki na pozostałe projekty 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  <a:ea typeface="+mn-ea"/>
                          <a:cs typeface="+mn-cs"/>
                        </a:rPr>
                        <a:t> 1</a:t>
                      </a:r>
                      <a:r>
                        <a:rPr lang="pl-PL" sz="1050" baseline="0" dirty="0" smtClean="0">
                          <a:latin typeface="+mj-lt"/>
                          <a:ea typeface="+mn-ea"/>
                          <a:cs typeface="+mn-cs"/>
                        </a:rPr>
                        <a:t> 306 217,00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1,95%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0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j-lt"/>
                        </a:rPr>
                        <a:t>2.2.2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j-lt"/>
                        </a:rPr>
                        <a:t>refundacja wydatków poniesionych na inwestycje w latach poprzednich</a:t>
                      </a:r>
                      <a:endParaRPr lang="pl-PL" sz="1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  <a:ea typeface="+mn-ea"/>
                          <a:cs typeface="+mn-cs"/>
                        </a:rPr>
                        <a:t>   105</a:t>
                      </a:r>
                      <a:r>
                        <a:rPr lang="pl-PL" sz="1050" baseline="0" dirty="0" smtClean="0">
                          <a:latin typeface="+mj-lt"/>
                          <a:ea typeface="+mn-ea"/>
                          <a:cs typeface="+mn-cs"/>
                        </a:rPr>
                        <a:t> 558,60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dirty="0" smtClean="0">
                          <a:latin typeface="+mj-lt"/>
                        </a:rPr>
                        <a:t>0,16%</a:t>
                      </a:r>
                      <a:endParaRPr lang="pl-PL" sz="105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0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 smtClean="0">
                          <a:latin typeface="+mj-lt"/>
                        </a:rPr>
                        <a:t>2.3.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+mj-lt"/>
                        </a:rPr>
                        <a:t>dochody z tytułu przekształcenia prawa użytkowania wieczystego przysługującego osobom fizycznym w prawo własności</a:t>
                      </a:r>
                      <a:endParaRPr lang="pl-PL" sz="1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    37</a:t>
                      </a:r>
                      <a:r>
                        <a:rPr lang="pl-PL" sz="1050" b="1" baseline="0" dirty="0" smtClean="0">
                          <a:latin typeface="+mj-lt"/>
                        </a:rPr>
                        <a:t> 836,55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 smtClean="0">
                          <a:latin typeface="+mj-lt"/>
                        </a:rPr>
                        <a:t>0,05%</a:t>
                      </a:r>
                      <a:endParaRPr lang="pl-PL" sz="105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2069415915"/>
              </p:ext>
            </p:extLst>
          </p:nvPr>
        </p:nvGraphicFramePr>
        <p:xfrm>
          <a:off x="251520" y="222112"/>
          <a:ext cx="8496944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188640"/>
            <a:ext cx="83529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   Dochody podatkowe – porównanie z </a:t>
            </a:r>
            <a:r>
              <a:rPr lang="pl-PL" sz="28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2015 r</a:t>
            </a:r>
            <a:r>
              <a:rPr lang="pl-PL" sz="28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latin typeface="Arial" pitchFamily="34" charset="0"/>
              </a:rPr>
              <a:t>.</a:t>
            </a:r>
          </a:p>
          <a:p>
            <a:endParaRPr lang="pl-PL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840715"/>
              </p:ext>
            </p:extLst>
          </p:nvPr>
        </p:nvGraphicFramePr>
        <p:xfrm>
          <a:off x="755576" y="702086"/>
          <a:ext cx="6984776" cy="59921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80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922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02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L.P.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Rodzaj dochodów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wykonanie 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na </a:t>
                      </a:r>
                      <a:r>
                        <a:rPr lang="pl-PL" sz="1000" dirty="0" smtClean="0"/>
                        <a:t>31.12.16 r</a:t>
                      </a:r>
                      <a:r>
                        <a:rPr lang="pl-PL" sz="1000" dirty="0"/>
                        <a:t>.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wykonanie 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 za </a:t>
                      </a:r>
                      <a:r>
                        <a:rPr lang="pl-PL" sz="1000" dirty="0" smtClean="0"/>
                        <a:t>2015</a:t>
                      </a:r>
                      <a:r>
                        <a:rPr lang="pl-PL" sz="1000" baseline="0" dirty="0" smtClean="0"/>
                        <a:t> </a:t>
                      </a:r>
                      <a:r>
                        <a:rPr lang="pl-PL" sz="1000" dirty="0" smtClean="0"/>
                        <a:t>r</a:t>
                      </a:r>
                      <a:r>
                        <a:rPr lang="pl-PL" sz="1000" dirty="0"/>
                        <a:t>.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Wzrost /</a:t>
                      </a:r>
                      <a:r>
                        <a:rPr lang="pl-PL" sz="1000" baseline="0" dirty="0"/>
                        <a:t> </a:t>
                      </a:r>
                      <a:r>
                        <a:rPr lang="pl-PL" sz="1000" dirty="0"/>
                        <a:t>spadek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do </a:t>
                      </a:r>
                      <a:r>
                        <a:rPr lang="pl-PL" sz="1000" dirty="0" smtClean="0"/>
                        <a:t>2015 r</a:t>
                      </a:r>
                      <a:r>
                        <a:rPr lang="pl-PL" sz="1000" dirty="0"/>
                        <a:t>.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64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/>
                        <a:t>Udziały we wpływach z podatku dochodowego od osób fizycznych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927 464,00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051 298,00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876 166,00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3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/>
                        <a:t>Udziały we wpływach z podatku dochodowego od osób prawnych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/>
                        <a:t>181</a:t>
                      </a:r>
                      <a:r>
                        <a:rPr lang="pl-PL" sz="1000" baseline="0" dirty="0" smtClean="0"/>
                        <a:t> 014,38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/>
                        <a:t>147</a:t>
                      </a:r>
                      <a:r>
                        <a:rPr lang="pl-PL" sz="1000" baseline="0" dirty="0"/>
                        <a:t> 883,31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131,07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0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/>
                        <a:t>Podatek rolny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338 248,25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552 974,75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-214 726,50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0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/>
                        <a:t>Podatek od nieruchomości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786 379,55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175 678,54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-389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298,99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19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5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/>
                        <a:t>Podatek leśny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477,38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104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468,55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008,83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8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/>
                        <a:t>Podatek od środków transportowych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/>
                        <a:t>439</a:t>
                      </a:r>
                      <a:r>
                        <a:rPr lang="pl-PL" sz="1000" baseline="0" dirty="0" smtClean="0"/>
                        <a:t> 163,69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/>
                        <a:t>423</a:t>
                      </a:r>
                      <a:r>
                        <a:rPr lang="pl-PL" sz="1000" baseline="0" dirty="0"/>
                        <a:t> </a:t>
                      </a:r>
                      <a:r>
                        <a:rPr lang="pl-PL" sz="1000" baseline="0" dirty="0" smtClean="0"/>
                        <a:t>173,60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990,09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446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/>
                        <a:t>Podatek dochodowy od osób fizycznych, opłacany w formie karty podatkowej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925,53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583,36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342,17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99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/>
                        <a:t>Podatek od czynności cywilnoprawnych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603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109,06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415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950,11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187 158,95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0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9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/>
                        <a:t>Wpływy z opłaty skarbowej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828,53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041,07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2 787,46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0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10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/>
                        <a:t>Wpływy z opłaty eksploatacyjnej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392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829,42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441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750,14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-48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920,72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0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/>
                        <a:t>11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b="1" dirty="0"/>
                        <a:t>Ogółem dochody podatkowe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/>
                        <a:t>23</a:t>
                      </a:r>
                      <a:r>
                        <a:rPr lang="pl-PL" sz="1000" b="1" baseline="0" dirty="0"/>
                        <a:t> </a:t>
                      </a:r>
                      <a:r>
                        <a:rPr lang="pl-PL" sz="1000" b="1" baseline="0" dirty="0" smtClean="0"/>
                        <a:t>895 439,79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/>
                        <a:t>23</a:t>
                      </a:r>
                      <a:r>
                        <a:rPr lang="pl-PL" sz="1000" b="1" baseline="0" dirty="0"/>
                        <a:t> 398 801,43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496 638,36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606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12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/>
                        <a:t>Skutki obniżenia górnych stawek podatków przez Radę Miejską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987 373,32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061 151,66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-73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778,34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606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13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/>
                        <a:t>Skutki udzielonych ulg i zwolnień uchwałą Rady Miejskiej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/>
                        <a:t>140</a:t>
                      </a:r>
                      <a:r>
                        <a:rPr lang="pl-PL" sz="1000" baseline="0" dirty="0" smtClean="0"/>
                        <a:t> 611,81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/>
                        <a:t>170</a:t>
                      </a:r>
                      <a:r>
                        <a:rPr lang="pl-PL" sz="1000" baseline="0" dirty="0"/>
                        <a:t> 151,92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-29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540,11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446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14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/>
                        <a:t>Skutki decyzji wydanych przez organ podatkowy:      umorzenie zaległości podatkowych            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774,08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157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477,68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-115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703,60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4446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15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/>
                        <a:t>Skutki decyzji wydanych przez organ podatkowy: rozłożenie na raty, odroczenie terminu płatności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483</a:t>
                      </a: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,00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dirty="0"/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 483,00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10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/>
                        <a:t>16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b="1" dirty="0"/>
                        <a:t>Razem należne dochody podatkowe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 smtClean="0"/>
                        <a:t>27</a:t>
                      </a:r>
                      <a:r>
                        <a:rPr lang="pl-PL" sz="1000" b="1" baseline="0" dirty="0" smtClean="0"/>
                        <a:t> 068 682,00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/>
                        <a:t>26</a:t>
                      </a:r>
                      <a:r>
                        <a:rPr lang="pl-PL" sz="1000" b="1" baseline="0" dirty="0"/>
                        <a:t> 787 582,69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 smtClean="0">
                          <a:latin typeface="+mn-lt"/>
                          <a:ea typeface="+mn-ea"/>
                          <a:cs typeface="+mn-cs"/>
                        </a:rPr>
                        <a:t>281</a:t>
                      </a:r>
                      <a:r>
                        <a:rPr lang="pl-PL" sz="1000" b="1" baseline="0" dirty="0" smtClean="0">
                          <a:latin typeface="+mn-lt"/>
                          <a:ea typeface="+mn-ea"/>
                          <a:cs typeface="+mn-cs"/>
                        </a:rPr>
                        <a:t> 099,31</a:t>
                      </a:r>
                      <a:endParaRPr lang="pl-PL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592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/>
                        <a:t>17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/>
                        <a:t>Należne dochody podatkowe przypadające na mieszkańca (liczba mieszkańców na </a:t>
                      </a:r>
                      <a:r>
                        <a:rPr lang="pl-PL" sz="1000" dirty="0" smtClean="0"/>
                        <a:t>31.12.2016</a:t>
                      </a:r>
                      <a:r>
                        <a:rPr lang="pl-PL" sz="1000" baseline="0" dirty="0" smtClean="0"/>
                        <a:t> </a:t>
                      </a:r>
                      <a:r>
                        <a:rPr lang="pl-PL" sz="1000" dirty="0" smtClean="0"/>
                        <a:t>r</a:t>
                      </a:r>
                      <a:r>
                        <a:rPr lang="pl-PL" sz="1000" dirty="0"/>
                        <a:t>. wyniosła </a:t>
                      </a:r>
                      <a:r>
                        <a:rPr lang="pl-PL" sz="1000" dirty="0" smtClean="0"/>
                        <a:t>19.190</a:t>
                      </a:r>
                      <a:r>
                        <a:rPr lang="pl-PL" sz="1000" dirty="0"/>
                        <a:t>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baseline="0" dirty="0" smtClean="0">
                          <a:latin typeface="+mn-lt"/>
                          <a:ea typeface="+mn-ea"/>
                          <a:cs typeface="+mn-cs"/>
                        </a:rPr>
                        <a:t>410,56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1000" baseline="0" dirty="0">
                          <a:latin typeface="+mn-lt"/>
                          <a:ea typeface="+mn-ea"/>
                          <a:cs typeface="+mn-cs"/>
                        </a:rPr>
                        <a:t> 385,09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25,47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3606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/>
                        <a:t>18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/>
                        <a:t>Uzyskane dochody podatkowe przypadające na mieszkańca 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/>
                        <a:t>1 </a:t>
                      </a:r>
                      <a:r>
                        <a:rPr lang="pl-PL" sz="1000" dirty="0" smtClean="0"/>
                        <a:t>245,20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/>
                        <a:t>1 209,87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latin typeface="+mn-lt"/>
                          <a:ea typeface="+mn-ea"/>
                          <a:cs typeface="+mn-cs"/>
                        </a:rPr>
                        <a:t>35,34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-99392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24215558"/>
              </p:ext>
            </p:extLst>
          </p:nvPr>
        </p:nvGraphicFramePr>
        <p:xfrm>
          <a:off x="0" y="260648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>
            <a:lum bright="4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1620605608"/>
              </p:ext>
            </p:extLst>
          </p:nvPr>
        </p:nvGraphicFramePr>
        <p:xfrm>
          <a:off x="0" y="260648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4524</TotalTime>
  <Words>3037</Words>
  <Application>Microsoft Office PowerPoint</Application>
  <PresentationFormat>Pokaz na ekranie (4:3)</PresentationFormat>
  <Paragraphs>1113</Paragraphs>
  <Slides>38</Slides>
  <Notes>38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46" baseType="lpstr">
      <vt:lpstr>Arial</vt:lpstr>
      <vt:lpstr>Arial Narrow</vt:lpstr>
      <vt:lpstr>Calibri</vt:lpstr>
      <vt:lpstr>Century Gothic</vt:lpstr>
      <vt:lpstr>Times New Roman</vt:lpstr>
      <vt:lpstr>Wingdings</vt:lpstr>
      <vt:lpstr>Wingdings 3</vt:lpstr>
      <vt:lpstr>Smuga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Tomasz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Zeman</dc:creator>
  <cp:lastModifiedBy>Zeman_Filomena</cp:lastModifiedBy>
  <cp:revision>284</cp:revision>
  <cp:lastPrinted>2017-04-24T10:20:49Z</cp:lastPrinted>
  <dcterms:created xsi:type="dcterms:W3CDTF">2011-12-03T12:17:42Z</dcterms:created>
  <dcterms:modified xsi:type="dcterms:W3CDTF">2017-05-05T09:38:38Z</dcterms:modified>
</cp:coreProperties>
</file>